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32918400" cy="21945600"/>
  <p:notesSz cx="6858000" cy="9144000"/>
  <p:embeddedFontLst>
    <p:embeddedFont>
      <p:font typeface="Garamond" panose="02020404030301010803" pitchFamily="18" charset="0"/>
      <p:regular r:id="rId4"/>
      <p:bold r:id="rId5"/>
      <p:italic r:id="rId6"/>
      <p:boldItalic r:id="rId7"/>
    </p:embeddedFont>
    <p:embeddedFont>
      <p:font typeface="Gill Sans" panose="020B0502020104020203" pitchFamily="34" charset="-79"/>
      <p:regular r:id="rId8"/>
    </p:embeddedFont>
  </p:embeddedFontLst>
  <p:custDataLst>
    <p:tags r:id="rId9"/>
  </p:custDataLst>
  <p:defaultTextStyle>
    <a:defPPr>
      <a:defRPr lang="en-US"/>
    </a:defPPr>
    <a:lvl1pPr algn="l" rtl="0" fontAlgn="base">
      <a:spcBef>
        <a:spcPct val="0"/>
      </a:spcBef>
      <a:spcAft>
        <a:spcPct val="0"/>
      </a:spcAft>
      <a:defRPr sz="2143" kern="1200">
        <a:solidFill>
          <a:schemeClr val="tx1"/>
        </a:solidFill>
        <a:latin typeface="Arial"/>
        <a:ea typeface="+mn-ea"/>
        <a:cs typeface="+mn-cs"/>
      </a:defRPr>
    </a:lvl1pPr>
    <a:lvl2pPr marL="326532" algn="l" rtl="0" fontAlgn="base">
      <a:spcBef>
        <a:spcPct val="0"/>
      </a:spcBef>
      <a:spcAft>
        <a:spcPct val="0"/>
      </a:spcAft>
      <a:defRPr sz="2143" kern="1200">
        <a:solidFill>
          <a:schemeClr val="tx1"/>
        </a:solidFill>
        <a:latin typeface="Arial"/>
        <a:ea typeface="+mn-ea"/>
        <a:cs typeface="+mn-cs"/>
      </a:defRPr>
    </a:lvl2pPr>
    <a:lvl3pPr marL="653064" algn="l" rtl="0" fontAlgn="base">
      <a:spcBef>
        <a:spcPct val="0"/>
      </a:spcBef>
      <a:spcAft>
        <a:spcPct val="0"/>
      </a:spcAft>
      <a:defRPr sz="2143" kern="1200">
        <a:solidFill>
          <a:schemeClr val="tx1"/>
        </a:solidFill>
        <a:latin typeface="Arial"/>
        <a:ea typeface="+mn-ea"/>
        <a:cs typeface="+mn-cs"/>
      </a:defRPr>
    </a:lvl3pPr>
    <a:lvl4pPr marL="979597" algn="l" rtl="0" fontAlgn="base">
      <a:spcBef>
        <a:spcPct val="0"/>
      </a:spcBef>
      <a:spcAft>
        <a:spcPct val="0"/>
      </a:spcAft>
      <a:defRPr sz="2143" kern="1200">
        <a:solidFill>
          <a:schemeClr val="tx1"/>
        </a:solidFill>
        <a:latin typeface="Arial"/>
        <a:ea typeface="+mn-ea"/>
        <a:cs typeface="+mn-cs"/>
      </a:defRPr>
    </a:lvl4pPr>
    <a:lvl5pPr marL="1306129" algn="l" rtl="0" fontAlgn="base">
      <a:spcBef>
        <a:spcPct val="0"/>
      </a:spcBef>
      <a:spcAft>
        <a:spcPct val="0"/>
      </a:spcAft>
      <a:defRPr sz="2143" kern="1200">
        <a:solidFill>
          <a:schemeClr val="tx1"/>
        </a:solidFill>
        <a:latin typeface="Arial"/>
        <a:ea typeface="+mn-ea"/>
        <a:cs typeface="+mn-cs"/>
      </a:defRPr>
    </a:lvl5pPr>
    <a:lvl6pPr marL="1632661" algn="l" defTabSz="653064" rtl="0" eaLnBrk="1" latinLnBrk="0" hangingPunct="1">
      <a:defRPr sz="2143" kern="1200">
        <a:solidFill>
          <a:schemeClr val="tx1"/>
        </a:solidFill>
        <a:latin typeface="Arial"/>
        <a:ea typeface="+mn-ea"/>
        <a:cs typeface="+mn-cs"/>
      </a:defRPr>
    </a:lvl6pPr>
    <a:lvl7pPr marL="1959193" algn="l" defTabSz="653064" rtl="0" eaLnBrk="1" latinLnBrk="0" hangingPunct="1">
      <a:defRPr sz="2143" kern="1200">
        <a:solidFill>
          <a:schemeClr val="tx1"/>
        </a:solidFill>
        <a:latin typeface="Arial"/>
        <a:ea typeface="+mn-ea"/>
        <a:cs typeface="+mn-cs"/>
      </a:defRPr>
    </a:lvl7pPr>
    <a:lvl8pPr marL="2285726" algn="l" defTabSz="653064" rtl="0" eaLnBrk="1" latinLnBrk="0" hangingPunct="1">
      <a:defRPr sz="2143" kern="1200">
        <a:solidFill>
          <a:schemeClr val="tx1"/>
        </a:solidFill>
        <a:latin typeface="Arial"/>
        <a:ea typeface="+mn-ea"/>
        <a:cs typeface="+mn-cs"/>
      </a:defRPr>
    </a:lvl8pPr>
    <a:lvl9pPr marL="2612258" algn="l" defTabSz="653064" rtl="0" eaLnBrk="1" latinLnBrk="0" hangingPunct="1">
      <a:defRPr sz="2143"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33E"/>
    <a:srgbClr val="295C13"/>
    <a:srgbClr val="929000"/>
    <a:srgbClr val="945200"/>
    <a:srgbClr val="941100"/>
    <a:srgbClr val="942093"/>
    <a:srgbClr val="521B93"/>
    <a:srgbClr val="011893"/>
    <a:srgbClr val="005493"/>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4660"/>
  </p:normalViewPr>
  <p:slideViewPr>
    <p:cSldViewPr>
      <p:cViewPr varScale="1">
        <p:scale>
          <a:sx n="34" d="100"/>
          <a:sy n="34" d="100"/>
        </p:scale>
        <p:origin x="872" y="240"/>
      </p:cViewPr>
      <p:guideLst>
        <p:guide orient="horz" pos="6912"/>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defRPr sz="1200"/>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lgn="r">
              <a:defRPr sz="1200"/>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857250" y="685800"/>
            <a:ext cx="51435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defRPr sz="1200"/>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lgn="r">
              <a:defRPr sz="1200"/>
            </a:lvl1pPr>
          </a:lstStyle>
          <a:p>
            <a:pPr>
              <a:defRPr/>
            </a:pPr>
            <a:fld id="{DC7FF369-15CD-4AE8-AD6F-0DD9E71D983D}" type="slidenum">
              <a:rPr lang="en-US"/>
              <a:pPr>
                <a:defRPr/>
              </a:pPr>
              <a:t>‹#›</a:t>
            </a:fld>
            <a:endParaRPr lang="en-US" dirty="0"/>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57" kern="1200">
        <a:solidFill>
          <a:schemeClr val="tx1"/>
        </a:solidFill>
        <a:latin typeface="Arial"/>
        <a:ea typeface="+mn-ea"/>
        <a:cs typeface="+mn-cs"/>
      </a:defRPr>
    </a:lvl1pPr>
    <a:lvl2pPr marL="326532" algn="l" rtl="0" eaLnBrk="0" fontAlgn="base" hangingPunct="0">
      <a:spcBef>
        <a:spcPct val="30000"/>
      </a:spcBef>
      <a:spcAft>
        <a:spcPct val="0"/>
      </a:spcAft>
      <a:defRPr sz="857" kern="1200">
        <a:solidFill>
          <a:schemeClr val="tx1"/>
        </a:solidFill>
        <a:latin typeface="Arial"/>
        <a:ea typeface="+mn-ea"/>
        <a:cs typeface="+mn-cs"/>
      </a:defRPr>
    </a:lvl2pPr>
    <a:lvl3pPr marL="653064" algn="l" rtl="0" eaLnBrk="0" fontAlgn="base" hangingPunct="0">
      <a:spcBef>
        <a:spcPct val="30000"/>
      </a:spcBef>
      <a:spcAft>
        <a:spcPct val="0"/>
      </a:spcAft>
      <a:defRPr sz="857" kern="1200">
        <a:solidFill>
          <a:schemeClr val="tx1"/>
        </a:solidFill>
        <a:latin typeface="Arial"/>
        <a:ea typeface="+mn-ea"/>
        <a:cs typeface="+mn-cs"/>
      </a:defRPr>
    </a:lvl3pPr>
    <a:lvl4pPr marL="979597" algn="l" rtl="0" eaLnBrk="0" fontAlgn="base" hangingPunct="0">
      <a:spcBef>
        <a:spcPct val="30000"/>
      </a:spcBef>
      <a:spcAft>
        <a:spcPct val="0"/>
      </a:spcAft>
      <a:defRPr sz="857" kern="1200">
        <a:solidFill>
          <a:schemeClr val="tx1"/>
        </a:solidFill>
        <a:latin typeface="Arial"/>
        <a:ea typeface="+mn-ea"/>
        <a:cs typeface="+mn-cs"/>
      </a:defRPr>
    </a:lvl4pPr>
    <a:lvl5pPr marL="1306129" algn="l" rtl="0" eaLnBrk="0" fontAlgn="base" hangingPunct="0">
      <a:spcBef>
        <a:spcPct val="30000"/>
      </a:spcBef>
      <a:spcAft>
        <a:spcPct val="0"/>
      </a:spcAft>
      <a:defRPr sz="857" kern="1200">
        <a:solidFill>
          <a:schemeClr val="tx1"/>
        </a:solidFill>
        <a:latin typeface="Arial"/>
        <a:ea typeface="+mn-ea"/>
        <a:cs typeface="+mn-cs"/>
      </a:defRPr>
    </a:lvl5pPr>
    <a:lvl6pPr marL="1632661" algn="l" defTabSz="653064" rtl="0" eaLnBrk="1" latinLnBrk="0" hangingPunct="1">
      <a:defRPr sz="857" kern="1200">
        <a:solidFill>
          <a:schemeClr val="tx1"/>
        </a:solidFill>
        <a:latin typeface="+mn-lt"/>
        <a:ea typeface="+mn-ea"/>
        <a:cs typeface="+mn-cs"/>
      </a:defRPr>
    </a:lvl6pPr>
    <a:lvl7pPr marL="1959193" algn="l" defTabSz="653064" rtl="0" eaLnBrk="1" latinLnBrk="0" hangingPunct="1">
      <a:defRPr sz="857" kern="1200">
        <a:solidFill>
          <a:schemeClr val="tx1"/>
        </a:solidFill>
        <a:latin typeface="+mn-lt"/>
        <a:ea typeface="+mn-ea"/>
        <a:cs typeface="+mn-cs"/>
      </a:defRPr>
    </a:lvl7pPr>
    <a:lvl8pPr marL="2285726" algn="l" defTabSz="653064" rtl="0" eaLnBrk="1" latinLnBrk="0" hangingPunct="1">
      <a:defRPr sz="857" kern="1200">
        <a:solidFill>
          <a:schemeClr val="tx1"/>
        </a:solidFill>
        <a:latin typeface="+mn-lt"/>
        <a:ea typeface="+mn-ea"/>
        <a:cs typeface="+mn-cs"/>
      </a:defRPr>
    </a:lvl8pPr>
    <a:lvl9pPr marL="2612258" algn="l" defTabSz="653064"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dirty="0"/>
          </a:p>
        </p:txBody>
      </p:sp>
      <p:sp>
        <p:nvSpPr>
          <p:cNvPr id="4099" name="Rectangle 2"/>
          <p:cNvSpPr>
            <a:spLocks noGrp="1" noRot="1" noChangeAspect="1" noChangeArrowheads="1" noTextEdit="1"/>
          </p:cNvSpPr>
          <p:nvPr>
            <p:ph type="sldImg"/>
          </p:nvPr>
        </p:nvSpPr>
        <p:spPr>
          <a:xfrm>
            <a:off x="857250" y="685800"/>
            <a:ext cx="5143500" cy="3429000"/>
          </a:xfrm>
        </p:spPr>
      </p:sp>
      <p:sp>
        <p:nvSpPr>
          <p:cNvPr id="4100" name="Rectangle 3"/>
          <p:cNvSpPr>
            <a:spLocks noGrp="1" noChangeArrowheads="1"/>
          </p:cNvSpPr>
          <p:nvPr>
            <p:ph type="body" idx="1"/>
          </p:nvPr>
        </p:nvSpPr>
        <p:spPr>
          <a:noFill/>
        </p:spPr>
        <p:txBody>
          <a:bodyPr/>
          <a:lstStyle>
            <a:defPPr>
              <a:defRPr kern="1200"/>
            </a:defP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3" y="6817784"/>
            <a:ext cx="27980218" cy="4703233"/>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8184" y="12435417"/>
            <a:ext cx="23042032" cy="5609167"/>
          </a:xfrm>
        </p:spPr>
        <p:txBody>
          <a:bodyPr/>
          <a:lstStyle>
            <a:defPPr>
              <a:defRPr kern="1200"/>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1FCB089F-6037-4808-A5EC-726053647E7B}" type="slidenum">
              <a:rPr lang="en-US"/>
              <a:pPr>
                <a:defRPr/>
              </a:pPr>
              <a:t>‹#›</a:t>
            </a:fld>
            <a:endParaRPr lang="en-US" dirty="0"/>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AF7A044-11FD-4E27-B513-0D458FB4B05D}" type="slidenum">
              <a:rPr lang="en-US"/>
              <a:pPr>
                <a:defRPr/>
              </a:pPr>
              <a:t>‹#›</a:t>
            </a:fld>
            <a:endParaRPr lang="en-US" dirty="0"/>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7" y="879476"/>
            <a:ext cx="7406217" cy="18725093"/>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6767" y="879476"/>
            <a:ext cx="22118107" cy="18725093"/>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C4A8B09D-F957-4A06-AF1F-2E1E112D5404}" type="slidenum">
              <a:rPr lang="en-US"/>
              <a:pPr>
                <a:defRPr/>
              </a:pPr>
              <a:t>‹#›</a:t>
            </a:fld>
            <a:endParaRPr lang="en-US" dirty="0"/>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641C0E7-0C39-489E-BBEB-8384BC9D7485}" type="slidenum">
              <a:rPr lang="en-US"/>
              <a:pPr>
                <a:defRPr/>
              </a:pPr>
              <a:t>‹#›</a:t>
            </a:fld>
            <a:endParaRPr lang="en-US" dirty="0"/>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293"/>
            <a:ext cx="27980218" cy="4358217"/>
          </a:xfrm>
        </p:spPr>
        <p:txBody>
          <a:bodyPr anchor="t"/>
          <a:lstStyle>
            <a:defPPr>
              <a:defRPr kern="1200"/>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6" y="9301692"/>
            <a:ext cx="27980218" cy="4800600"/>
          </a:xfrm>
        </p:spPr>
        <p:txBody>
          <a:bodyPr anchor="b"/>
          <a:lstStyle>
            <a:defPPr>
              <a:defRPr kern="1200"/>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11F452E-A8E4-4CE1-9655-29125E889951}" type="slidenum">
              <a:rPr lang="en-US"/>
              <a:pPr>
                <a:defRPr/>
              </a:pPr>
              <a:t>‹#›</a:t>
            </a:fld>
            <a:endParaRPr lang="en-US" dirty="0"/>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6767" y="5121276"/>
            <a:ext cx="14761634"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0002" y="5121276"/>
            <a:ext cx="14762693"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F3D9962-47D2-455B-8692-003D58807FFA}" type="slidenum">
              <a:rPr lang="en-US"/>
              <a:pPr>
                <a:defRPr/>
              </a:pPr>
              <a:t>‹#›</a:t>
            </a:fld>
            <a:endParaRPr lang="en-US" dirty="0"/>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709" y="4912784"/>
            <a:ext cx="14544675"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709" y="6959601"/>
            <a:ext cx="14544675"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666" y="4912784"/>
            <a:ext cx="14551027"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1666" y="6959601"/>
            <a:ext cx="14551027"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4EC449C7-2544-4411-A6D9-A7181026BEAF}" type="slidenum">
              <a:rPr lang="en-US"/>
              <a:pPr>
                <a:defRPr/>
              </a:pPr>
              <a:t>‹#›</a:t>
            </a:fld>
            <a:endParaRPr lang="en-US" dirty="0"/>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FE03D6AC-E1AB-4462-989E-5A0865C23D2A}" type="slidenum">
              <a:rPr lang="en-US"/>
              <a:pPr>
                <a:defRPr/>
              </a:pPr>
              <a:t>‹#›</a:t>
            </a:fld>
            <a:endParaRPr lang="en-US" dirty="0"/>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FABF8EBA-EBC0-4AA1-85C3-834763B2AA78}" type="slidenum">
              <a:rPr lang="en-US"/>
              <a:pPr>
                <a:defRPr/>
              </a:pPr>
              <a:t>‹#›</a:t>
            </a:fld>
            <a:endParaRPr lang="en-US" dirty="0"/>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09" y="874184"/>
            <a:ext cx="10829925" cy="3717925"/>
          </a:xfrm>
        </p:spPr>
        <p:txBody>
          <a:bodyPr anchor="b"/>
          <a:lstStyle>
            <a:defPPr>
              <a:defRPr kern="1200"/>
            </a:defPPr>
            <a:lvl1pPr algn="l">
              <a:defRPr sz="1333" b="1"/>
            </a:lvl1pPr>
          </a:lstStyle>
          <a:p>
            <a:r>
              <a:rPr lang="en-US"/>
              <a:t>Click to edit Master title style</a:t>
            </a:r>
          </a:p>
        </p:txBody>
      </p:sp>
      <p:sp>
        <p:nvSpPr>
          <p:cNvPr id="3" name="Content Placeholder 2"/>
          <p:cNvSpPr>
            <a:spLocks noGrp="1"/>
          </p:cNvSpPr>
          <p:nvPr>
            <p:ph idx="1"/>
          </p:nvPr>
        </p:nvSpPr>
        <p:spPr>
          <a:xfrm>
            <a:off x="12870392" y="874184"/>
            <a:ext cx="18402300" cy="18729325"/>
          </a:xfrm>
        </p:spPr>
        <p:txBody>
          <a:bodyPr/>
          <a:lstStyle>
            <a:defPPr>
              <a:defRPr kern="1200"/>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709" y="4592109"/>
            <a:ext cx="10829925" cy="15011400"/>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32F5167-8CBC-4FF1-941C-FB4C9DC0C8D7}" type="slidenum">
              <a:rPr lang="en-US"/>
              <a:pPr>
                <a:defRPr/>
              </a:pPr>
              <a:t>‹#›</a:t>
            </a:fld>
            <a:endParaRPr lang="en-US" dirty="0"/>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59" y="15361710"/>
            <a:ext cx="19750618" cy="1813983"/>
          </a:xfrm>
        </p:spPr>
        <p:txBody>
          <a:bodyPr anchor="b"/>
          <a:lstStyle>
            <a:defPPr>
              <a:defRPr kern="1200"/>
            </a:defPPr>
            <a:lvl1pPr algn="l">
              <a:defRPr sz="1333" b="1"/>
            </a:lvl1pPr>
          </a:lstStyle>
          <a:p>
            <a:r>
              <a:rPr lang="en-US"/>
              <a:t>Click to edit Master title style</a:t>
            </a:r>
          </a:p>
        </p:txBody>
      </p:sp>
      <p:sp>
        <p:nvSpPr>
          <p:cNvPr id="3" name="Picture Placeholder 2"/>
          <p:cNvSpPr>
            <a:spLocks noGrp="1"/>
          </p:cNvSpPr>
          <p:nvPr>
            <p:ph type="pic" idx="1"/>
          </p:nvPr>
        </p:nvSpPr>
        <p:spPr>
          <a:xfrm>
            <a:off x="6452659" y="1961093"/>
            <a:ext cx="19750618" cy="13166725"/>
          </a:xfrm>
        </p:spPr>
        <p:txBody>
          <a:bodyPr/>
          <a:lstStyle>
            <a:defPPr>
              <a:defRPr kern="1200"/>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dirty="0"/>
          </a:p>
        </p:txBody>
      </p:sp>
      <p:sp>
        <p:nvSpPr>
          <p:cNvPr id="4" name="Text Placeholder 3"/>
          <p:cNvSpPr>
            <a:spLocks noGrp="1"/>
          </p:cNvSpPr>
          <p:nvPr>
            <p:ph type="body" sz="half" idx="2"/>
          </p:nvPr>
        </p:nvSpPr>
        <p:spPr>
          <a:xfrm>
            <a:off x="6452659" y="17175693"/>
            <a:ext cx="19750618" cy="2574925"/>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dirty="0"/>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dirty="0"/>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5629D8C-964D-4531-AEEF-CACEBA47F0D9}" type="slidenum">
              <a:rPr lang="en-US"/>
              <a:pPr>
                <a:defRPr/>
              </a:pPr>
              <a:t>‹#›</a:t>
            </a:fld>
            <a:endParaRPr lang="en-US" dirty="0"/>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635" y="879475"/>
            <a:ext cx="2962632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6635" y="5121275"/>
            <a:ext cx="2962632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1646635"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defTabSz="3135999">
              <a:defRPr sz="4800"/>
            </a:lvl1pPr>
          </a:lstStyle>
          <a:p>
            <a:pPr>
              <a:defRPr/>
            </a:pPr>
            <a:endParaRPr lang="en-US" dirty="0"/>
          </a:p>
        </p:txBody>
      </p:sp>
      <p:sp>
        <p:nvSpPr>
          <p:cNvPr id="1029" name="Rectangle 5"/>
          <p:cNvSpPr>
            <a:spLocks noGrp="1" noChangeArrowheads="1"/>
          </p:cNvSpPr>
          <p:nvPr>
            <p:ph type="ftr" sz="quarter" idx="3"/>
          </p:nvPr>
        </p:nvSpPr>
        <p:spPr bwMode="auto">
          <a:xfrm>
            <a:off x="11247834" y="19985568"/>
            <a:ext cx="104239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ctr" defTabSz="3135999">
              <a:defRPr sz="4800"/>
            </a:lvl1pPr>
          </a:lstStyle>
          <a:p>
            <a:pPr>
              <a:defRPr/>
            </a:pPr>
            <a:endParaRPr lang="en-US" dirty="0"/>
          </a:p>
        </p:txBody>
      </p:sp>
      <p:sp>
        <p:nvSpPr>
          <p:cNvPr id="1030" name="Rectangle 6"/>
          <p:cNvSpPr>
            <a:spLocks noGrp="1" noChangeArrowheads="1"/>
          </p:cNvSpPr>
          <p:nvPr>
            <p:ph type="sldNum" sz="quarter" idx="4"/>
          </p:nvPr>
        </p:nvSpPr>
        <p:spPr bwMode="auto">
          <a:xfrm>
            <a:off x="23592234" y="19985568"/>
            <a:ext cx="768072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a:defPPr>
            <a:lvl1pPr algn="r" defTabSz="3135999">
              <a:defRPr sz="4800"/>
            </a:lvl1pPr>
          </a:lstStyle>
          <a:p>
            <a:pPr>
              <a:defRPr/>
            </a:pPr>
            <a:fld id="{7920789E-004F-4528-BD99-83C2E37E877C}" type="slidenum">
              <a:rPr lang="en-US"/>
              <a:pPr>
                <a:defRPr/>
              </a:pPr>
              <a:t>‹#›</a:t>
            </a:fld>
            <a:endParaRPr lang="en-US" dirty="0"/>
          </a:p>
        </p:txBody>
      </p:sp>
      <p:pic>
        <p:nvPicPr>
          <p:cNvPr id="1031" name="New picture"/>
          <p:cNvPicPr/>
          <p:nvPr/>
        </p:nvPicPr>
        <p:blipFill>
          <a:blip r:embed="rId13"/>
          <a:stretch>
            <a:fillRect/>
          </a:stretch>
        </p:blipFill>
        <p:spPr>
          <a:xfrm rot="16200000">
            <a:off x="-11074400" y="10972800"/>
            <a:ext cx="14274800" cy="3937000"/>
          </a:xfrm>
          <a:prstGeom prst="rect">
            <a:avLst/>
          </a:prstGeom>
        </p:spPr>
      </p:pic>
      <p:pic>
        <p:nvPicPr>
          <p:cNvPr id="1032" name="New picture"/>
          <p:cNvPicPr/>
          <p:nvPr/>
        </p:nvPicPr>
        <p:blipFill>
          <a:blip r:embed="rId13"/>
          <a:stretch>
            <a:fillRect/>
          </a:stretch>
        </p:blipFill>
        <p:spPr>
          <a:xfrm rot="5400000">
            <a:off x="29718000" y="10972800"/>
            <a:ext cx="14274800" cy="3937000"/>
          </a:xfrm>
          <a:prstGeom prst="rect">
            <a:avLst/>
          </a:prstGeom>
        </p:spPr>
      </p:pic>
      <p:pic>
        <p:nvPicPr>
          <p:cNvPr id="1033" name="New picture"/>
          <p:cNvPicPr/>
          <p:nvPr/>
        </p:nvPicPr>
        <p:blipFill>
          <a:blip r:embed="rId14"/>
          <a:stretch>
            <a:fillRect/>
          </a:stretch>
        </p:blipFill>
        <p:spPr>
          <a:xfrm>
            <a:off x="1460500" y="22453600"/>
            <a:ext cx="29997400" cy="1447800"/>
          </a:xfrm>
          <a:prstGeom prst="rect">
            <a:avLst/>
          </a:prstGeom>
        </p:spPr>
      </p:pic>
      <p:sp>
        <p:nvSpPr>
          <p:cNvPr id="1034"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dirty="0">
                <a:solidFill>
                  <a:srgbClr val="808080"/>
                </a:solidFill>
              </a:rPr>
              <a:t>Template ID: concentrativechartreuse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135999" rtl="0" eaLnBrk="0" fontAlgn="base" hangingPunct="0">
        <a:spcBef>
          <a:spcPct val="0"/>
        </a:spcBef>
        <a:spcAft>
          <a:spcPct val="0"/>
        </a:spcAft>
        <a:defRPr sz="15134">
          <a:solidFill>
            <a:schemeClr val="tx2"/>
          </a:solidFill>
          <a:latin typeface="+mj-lt"/>
          <a:ea typeface="+mj-ea"/>
          <a:cs typeface="+mj-cs"/>
        </a:defRPr>
      </a:lvl1pPr>
      <a:lvl2pPr algn="ctr" defTabSz="3135999" rtl="0" eaLnBrk="0" fontAlgn="base" hangingPunct="0">
        <a:spcBef>
          <a:spcPct val="0"/>
        </a:spcBef>
        <a:spcAft>
          <a:spcPct val="0"/>
        </a:spcAft>
        <a:defRPr sz="15134">
          <a:solidFill>
            <a:schemeClr val="tx2"/>
          </a:solidFill>
          <a:latin typeface="Arial"/>
        </a:defRPr>
      </a:lvl2pPr>
      <a:lvl3pPr algn="ctr" defTabSz="3135999" rtl="0" eaLnBrk="0" fontAlgn="base" hangingPunct="0">
        <a:spcBef>
          <a:spcPct val="0"/>
        </a:spcBef>
        <a:spcAft>
          <a:spcPct val="0"/>
        </a:spcAft>
        <a:defRPr sz="15134">
          <a:solidFill>
            <a:schemeClr val="tx2"/>
          </a:solidFill>
          <a:latin typeface="Arial"/>
        </a:defRPr>
      </a:lvl3pPr>
      <a:lvl4pPr algn="ctr" defTabSz="3135999" rtl="0" eaLnBrk="0" fontAlgn="base" hangingPunct="0">
        <a:spcBef>
          <a:spcPct val="0"/>
        </a:spcBef>
        <a:spcAft>
          <a:spcPct val="0"/>
        </a:spcAft>
        <a:defRPr sz="15134">
          <a:solidFill>
            <a:schemeClr val="tx2"/>
          </a:solidFill>
          <a:latin typeface="Arial"/>
        </a:defRPr>
      </a:lvl4pPr>
      <a:lvl5pPr algn="ctr" defTabSz="3135999" rtl="0" eaLnBrk="0" fontAlgn="base" hangingPunct="0">
        <a:spcBef>
          <a:spcPct val="0"/>
        </a:spcBef>
        <a:spcAft>
          <a:spcPct val="0"/>
        </a:spcAft>
        <a:defRPr sz="15134">
          <a:solidFill>
            <a:schemeClr val="tx2"/>
          </a:solidFill>
          <a:latin typeface="Arial"/>
        </a:defRPr>
      </a:lvl5pPr>
      <a:lvl6pPr marL="304815" algn="ctr" defTabSz="3135999" rtl="0" fontAlgn="base">
        <a:spcBef>
          <a:spcPct val="0"/>
        </a:spcBef>
        <a:spcAft>
          <a:spcPct val="0"/>
        </a:spcAft>
        <a:defRPr sz="15134">
          <a:solidFill>
            <a:schemeClr val="tx2"/>
          </a:solidFill>
          <a:latin typeface="Arial"/>
        </a:defRPr>
      </a:lvl6pPr>
      <a:lvl7pPr marL="609630" algn="ctr" defTabSz="3135999" rtl="0" fontAlgn="base">
        <a:spcBef>
          <a:spcPct val="0"/>
        </a:spcBef>
        <a:spcAft>
          <a:spcPct val="0"/>
        </a:spcAft>
        <a:defRPr sz="15134">
          <a:solidFill>
            <a:schemeClr val="tx2"/>
          </a:solidFill>
          <a:latin typeface="Arial"/>
        </a:defRPr>
      </a:lvl7pPr>
      <a:lvl8pPr marL="914446" algn="ctr" defTabSz="3135999" rtl="0" fontAlgn="base">
        <a:spcBef>
          <a:spcPct val="0"/>
        </a:spcBef>
        <a:spcAft>
          <a:spcPct val="0"/>
        </a:spcAft>
        <a:defRPr sz="15134">
          <a:solidFill>
            <a:schemeClr val="tx2"/>
          </a:solidFill>
          <a:latin typeface="Arial"/>
        </a:defRPr>
      </a:lvl8pPr>
      <a:lvl9pPr marL="1219261" algn="ctr" defTabSz="3135999" rtl="0" fontAlgn="base">
        <a:spcBef>
          <a:spcPct val="0"/>
        </a:spcBef>
        <a:spcAft>
          <a:spcPct val="0"/>
        </a:spcAft>
        <a:defRPr sz="15134">
          <a:solidFill>
            <a:schemeClr val="tx2"/>
          </a:solidFill>
          <a:latin typeface="Arial"/>
        </a:defRPr>
      </a:lvl9pPr>
    </p:titleStyle>
    <p:bodyStyle>
      <a:defPPr>
        <a:defRPr kern="1200"/>
      </a:defPPr>
      <a:lvl1pPr marL="1176926" indent="-1176926" algn="l" defTabSz="3135999" rtl="0" eaLnBrk="0" fontAlgn="base" hangingPunct="0">
        <a:spcBef>
          <a:spcPct val="20000"/>
        </a:spcBef>
        <a:spcAft>
          <a:spcPct val="0"/>
        </a:spcAft>
        <a:buChar char="•"/>
        <a:defRPr sz="11001">
          <a:solidFill>
            <a:schemeClr val="tx1"/>
          </a:solidFill>
          <a:latin typeface="+mn-lt"/>
          <a:ea typeface="+mn-ea"/>
          <a:cs typeface="+mn-cs"/>
        </a:defRPr>
      </a:lvl1pPr>
      <a:lvl2pPr marL="2548594" indent="-981124" algn="l" defTabSz="3135999" rtl="0" eaLnBrk="0" fontAlgn="base" hangingPunct="0">
        <a:spcBef>
          <a:spcPct val="20000"/>
        </a:spcBef>
        <a:spcAft>
          <a:spcPct val="0"/>
        </a:spcAft>
        <a:buChar char="–"/>
        <a:defRPr sz="9600">
          <a:solidFill>
            <a:schemeClr val="tx1"/>
          </a:solidFill>
          <a:latin typeface="+mn-lt"/>
        </a:defRPr>
      </a:lvl2pPr>
      <a:lvl3pPr marL="3920263" indent="-784265" algn="l" defTabSz="3135999" rtl="0" eaLnBrk="0" fontAlgn="base" hangingPunct="0">
        <a:spcBef>
          <a:spcPct val="20000"/>
        </a:spcBef>
        <a:spcAft>
          <a:spcPct val="0"/>
        </a:spcAft>
        <a:buChar char="•"/>
        <a:defRPr sz="8200">
          <a:solidFill>
            <a:schemeClr val="tx1"/>
          </a:solidFill>
          <a:latin typeface="+mn-lt"/>
        </a:defRPr>
      </a:lvl3pPr>
      <a:lvl4pPr marL="5486674" indent="-784265" algn="l" defTabSz="3135999" rtl="0" eaLnBrk="0" fontAlgn="base" hangingPunct="0">
        <a:spcBef>
          <a:spcPct val="20000"/>
        </a:spcBef>
        <a:spcAft>
          <a:spcPct val="0"/>
        </a:spcAft>
        <a:buChar char="–"/>
        <a:defRPr sz="6934">
          <a:solidFill>
            <a:schemeClr val="tx1"/>
          </a:solidFill>
          <a:latin typeface="+mn-lt"/>
        </a:defRPr>
      </a:lvl4pPr>
      <a:lvl5pPr marL="7054145" indent="-783206" algn="l" defTabSz="3135999" rtl="0" eaLnBrk="0" fontAlgn="base" hangingPunct="0">
        <a:spcBef>
          <a:spcPct val="20000"/>
        </a:spcBef>
        <a:spcAft>
          <a:spcPct val="0"/>
        </a:spcAft>
        <a:buChar char="»"/>
        <a:defRPr sz="6934">
          <a:solidFill>
            <a:schemeClr val="tx1"/>
          </a:solidFill>
          <a:latin typeface="+mn-lt"/>
        </a:defRPr>
      </a:lvl5pPr>
      <a:lvl6pPr marL="7358960" indent="-783206" algn="l" defTabSz="3135999" rtl="0" fontAlgn="base">
        <a:spcBef>
          <a:spcPct val="20000"/>
        </a:spcBef>
        <a:spcAft>
          <a:spcPct val="0"/>
        </a:spcAft>
        <a:buChar char="»"/>
        <a:defRPr sz="6934">
          <a:solidFill>
            <a:schemeClr val="tx1"/>
          </a:solidFill>
          <a:latin typeface="+mn-lt"/>
        </a:defRPr>
      </a:lvl6pPr>
      <a:lvl7pPr marL="7663775" indent="-783206" algn="l" defTabSz="3135999" rtl="0" fontAlgn="base">
        <a:spcBef>
          <a:spcPct val="20000"/>
        </a:spcBef>
        <a:spcAft>
          <a:spcPct val="0"/>
        </a:spcAft>
        <a:buChar char="»"/>
        <a:defRPr sz="6934">
          <a:solidFill>
            <a:schemeClr val="tx1"/>
          </a:solidFill>
          <a:latin typeface="+mn-lt"/>
        </a:defRPr>
      </a:lvl7pPr>
      <a:lvl8pPr marL="7968590" indent="-783206" algn="l" defTabSz="3135999" rtl="0" fontAlgn="base">
        <a:spcBef>
          <a:spcPct val="20000"/>
        </a:spcBef>
        <a:spcAft>
          <a:spcPct val="0"/>
        </a:spcAft>
        <a:buChar char="»"/>
        <a:defRPr sz="6934">
          <a:solidFill>
            <a:schemeClr val="tx1"/>
          </a:solidFill>
          <a:latin typeface="+mn-lt"/>
        </a:defRPr>
      </a:lvl8pPr>
      <a:lvl9pPr marL="8273406" indent="-783206" algn="l" defTabSz="3135999" rtl="0" fontAlgn="base">
        <a:spcBef>
          <a:spcPct val="20000"/>
        </a:spcBef>
        <a:spcAft>
          <a:spcPct val="0"/>
        </a:spcAft>
        <a:buChar char="»"/>
        <a:defRPr sz="6934">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A map of the united states with colored circles&#10;&#10;AI-generated content may be incorrect.">
            <a:extLst>
              <a:ext uri="{FF2B5EF4-FFF2-40B4-BE49-F238E27FC236}">
                <a16:creationId xmlns:a16="http://schemas.microsoft.com/office/drawing/2014/main" id="{3DDCC050-1D93-5E34-302B-AF5A56526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560" y="8482319"/>
            <a:ext cx="7217704" cy="6014753"/>
          </a:xfrm>
          <a:prstGeom prst="rect">
            <a:avLst/>
          </a:prstGeom>
        </p:spPr>
      </p:pic>
      <p:sp>
        <p:nvSpPr>
          <p:cNvPr id="2050" name="Rectangle 6"/>
          <p:cNvSpPr>
            <a:spLocks noChangeArrowheads="1"/>
          </p:cNvSpPr>
          <p:nvPr/>
        </p:nvSpPr>
        <p:spPr bwMode="auto">
          <a:xfrm>
            <a:off x="0" y="-1"/>
            <a:ext cx="32918400" cy="4780893"/>
          </a:xfrm>
          <a:prstGeom prst="rect">
            <a:avLst/>
          </a:prstGeom>
          <a:solidFill>
            <a:srgbClr val="4A733E"/>
          </a:solidFill>
          <a:ln w="38100">
            <a:noFill/>
            <a:miter lim="800000"/>
          </a:ln>
        </p:spPr>
        <p:txBody>
          <a:bodyPr lIns="91440" tIns="45720" rIns="91440" bIns="45720" anchor="ctr"/>
          <a:lstStyle>
            <a:defPPr>
              <a:defRPr kern="1200"/>
            </a:defPPr>
          </a:lstStyle>
          <a:p>
            <a:pPr algn="ctr" defTabSz="3135999"/>
            <a:endParaRPr lang="en-US" sz="3600" b="1" dirty="0">
              <a:solidFill>
                <a:schemeClr val="tx2"/>
              </a:solidFill>
              <a:latin typeface="Gill Sans" pitchFamily="34" charset="0"/>
            </a:endParaRPr>
          </a:p>
        </p:txBody>
      </p:sp>
      <p:sp>
        <p:nvSpPr>
          <p:cNvPr id="380" name="Text Placeholder 5">
            <a:extLst>
              <a:ext uri="{FF2B5EF4-FFF2-40B4-BE49-F238E27FC236}">
                <a16:creationId xmlns:a16="http://schemas.microsoft.com/office/drawing/2014/main" id="{4369D350-A6E8-4013-9E68-41D409BBBE5D}"/>
              </a:ext>
            </a:extLst>
          </p:cNvPr>
          <p:cNvSpPr txBox="1"/>
          <p:nvPr/>
        </p:nvSpPr>
        <p:spPr>
          <a:xfrm>
            <a:off x="760378" y="475758"/>
            <a:ext cx="31397643" cy="2724642"/>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sz="8000" dirty="0">
                <a:solidFill>
                  <a:schemeClr val="bg1"/>
                </a:solidFill>
                <a:latin typeface="Helvetica" pitchFamily="2" charset="0"/>
                <a:cs typeface="Times New Roman" panose="02020603050405020304" pitchFamily="18" charset="0"/>
              </a:rPr>
              <a:t>Using genomic data to study population structure and </a:t>
            </a:r>
          </a:p>
          <a:p>
            <a:pPr algn="ctr" defTabSz="2507516">
              <a:spcBef>
                <a:spcPct val="20000"/>
              </a:spcBef>
              <a:defRPr/>
            </a:pPr>
            <a:r>
              <a:rPr lang="en-US" sz="8000" dirty="0">
                <a:solidFill>
                  <a:schemeClr val="bg1"/>
                </a:solidFill>
                <a:latin typeface="Helvetica" pitchFamily="2" charset="0"/>
                <a:cs typeface="Times New Roman" panose="02020603050405020304" pitchFamily="18" charset="0"/>
              </a:rPr>
              <a:t>adaptive traits of </a:t>
            </a:r>
            <a:r>
              <a:rPr lang="en-US" sz="8000" i="1" dirty="0">
                <a:solidFill>
                  <a:schemeClr val="bg1"/>
                </a:solidFill>
                <a:latin typeface="Helvetica" pitchFamily="2" charset="0"/>
                <a:cs typeface="Times New Roman" panose="02020603050405020304" pitchFamily="18" charset="0"/>
              </a:rPr>
              <a:t>Physaria globosa</a:t>
            </a:r>
          </a:p>
        </p:txBody>
      </p:sp>
      <p:sp>
        <p:nvSpPr>
          <p:cNvPr id="381" name="Text Placeholder 5">
            <a:extLst>
              <a:ext uri="{FF2B5EF4-FFF2-40B4-BE49-F238E27FC236}">
                <a16:creationId xmlns:a16="http://schemas.microsoft.com/office/drawing/2014/main" id="{8BBE4D3D-2973-4E7D-BD53-6E31C96F6EA1}"/>
              </a:ext>
            </a:extLst>
          </p:cNvPr>
          <p:cNvSpPr txBox="1"/>
          <p:nvPr/>
        </p:nvSpPr>
        <p:spPr>
          <a:xfrm>
            <a:off x="914378" y="3095015"/>
            <a:ext cx="31089637" cy="1723549"/>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000" dirty="0">
                <a:solidFill>
                  <a:schemeClr val="bg1"/>
                </a:solidFill>
                <a:latin typeface="Garamond" panose="02020404030301010803" pitchFamily="18" charset="0"/>
                <a:cs typeface="Arial" pitchFamily="34" charset="0"/>
              </a:rPr>
              <a:t>Megan G. Connor</a:t>
            </a:r>
            <a:r>
              <a:rPr lang="en-US" sz="4000" baseline="30000" dirty="0">
                <a:solidFill>
                  <a:schemeClr val="bg1"/>
                </a:solidFill>
                <a:latin typeface="Garamond" panose="02020404030301010803" pitchFamily="18" charset="0"/>
                <a:cs typeface="Arial" pitchFamily="34" charset="0"/>
              </a:rPr>
              <a:t>1,2</a:t>
            </a:r>
            <a:r>
              <a:rPr lang="en-US" sz="4000" dirty="0">
                <a:solidFill>
                  <a:schemeClr val="bg1"/>
                </a:solidFill>
                <a:latin typeface="Garamond" panose="02020404030301010803" pitchFamily="18" charset="0"/>
                <a:cs typeface="Arial" pitchFamily="34" charset="0"/>
              </a:rPr>
              <a:t>, Wen-Hsi Kuo</a:t>
            </a:r>
            <a:r>
              <a:rPr lang="en-US" sz="4000" baseline="30000" dirty="0">
                <a:solidFill>
                  <a:schemeClr val="bg1"/>
                </a:solidFill>
                <a:latin typeface="Garamond" panose="02020404030301010803" pitchFamily="18" charset="0"/>
                <a:cs typeface="Arial" pitchFamily="34" charset="0"/>
              </a:rPr>
              <a:t>1</a:t>
            </a:r>
            <a:r>
              <a:rPr lang="en-US" sz="4000" dirty="0">
                <a:solidFill>
                  <a:schemeClr val="bg1"/>
                </a:solidFill>
                <a:latin typeface="Garamond" panose="02020404030301010803" pitchFamily="18" charset="0"/>
                <a:cs typeface="Arial" pitchFamily="34" charset="0"/>
              </a:rPr>
              <a:t>, and Christine E. Edwards</a:t>
            </a:r>
            <a:r>
              <a:rPr lang="en-US" sz="4000" baseline="30000" dirty="0">
                <a:solidFill>
                  <a:schemeClr val="bg1"/>
                </a:solidFill>
                <a:latin typeface="Garamond" panose="02020404030301010803" pitchFamily="18" charset="0"/>
                <a:cs typeface="Arial" pitchFamily="34" charset="0"/>
              </a:rPr>
              <a:t>1</a:t>
            </a:r>
            <a:endParaRPr lang="en-US" sz="4000" dirty="0">
              <a:solidFill>
                <a:schemeClr val="bg1"/>
              </a:solidFill>
              <a:latin typeface="Garamond" panose="02020404030301010803" pitchFamily="18" charset="0"/>
              <a:cs typeface="Arial" pitchFamily="34" charset="0"/>
            </a:endParaRPr>
          </a:p>
          <a:p>
            <a:pPr algn="ctr">
              <a:defRPr/>
            </a:pPr>
            <a:r>
              <a:rPr lang="en-US" sz="2900" dirty="0">
                <a:solidFill>
                  <a:schemeClr val="bg1"/>
                </a:solidFill>
                <a:latin typeface="Garamond" panose="02020404030301010803" pitchFamily="18" charset="0"/>
                <a:cs typeface="Arial" pitchFamily="34" charset="0"/>
              </a:rPr>
              <a:t>Missouri Botanical Garden, St. Louis, MO, United States</a:t>
            </a:r>
            <a:r>
              <a:rPr lang="en-US" sz="2900" baseline="30000" dirty="0">
                <a:solidFill>
                  <a:schemeClr val="bg1"/>
                </a:solidFill>
                <a:latin typeface="Garamond" panose="02020404030301010803" pitchFamily="18" charset="0"/>
                <a:cs typeface="Arial" pitchFamily="34" charset="0"/>
              </a:rPr>
              <a:t>1</a:t>
            </a:r>
            <a:endParaRPr lang="en-US" sz="2900" dirty="0">
              <a:solidFill>
                <a:schemeClr val="bg1"/>
              </a:solidFill>
              <a:latin typeface="Garamond" panose="02020404030301010803" pitchFamily="18" charset="0"/>
              <a:cs typeface="Arial" pitchFamily="34" charset="0"/>
            </a:endParaRPr>
          </a:p>
          <a:p>
            <a:pPr algn="ctr">
              <a:defRPr/>
            </a:pPr>
            <a:r>
              <a:rPr lang="en-US" sz="2900" dirty="0">
                <a:solidFill>
                  <a:schemeClr val="bg1"/>
                </a:solidFill>
                <a:latin typeface="Garamond" panose="02020404030301010803" pitchFamily="18" charset="0"/>
                <a:cs typeface="Arial" pitchFamily="34" charset="0"/>
              </a:rPr>
              <a:t>Department of Biology, Marist University, Poughkeepsie, NY, United States</a:t>
            </a:r>
            <a:r>
              <a:rPr lang="en-US" sz="2900" baseline="30000" dirty="0">
                <a:solidFill>
                  <a:schemeClr val="bg1"/>
                </a:solidFill>
                <a:latin typeface="Garamond" panose="02020404030301010803" pitchFamily="18" charset="0"/>
                <a:cs typeface="Arial" pitchFamily="34" charset="0"/>
              </a:rPr>
              <a:t>2</a:t>
            </a:r>
            <a:endParaRPr lang="en-US" sz="2900" dirty="0">
              <a:solidFill>
                <a:schemeClr val="bg1"/>
              </a:solidFill>
              <a:latin typeface="Garamond" panose="02020404030301010803" pitchFamily="18" charset="0"/>
              <a:cs typeface="Arial" pitchFamily="34" charset="0"/>
            </a:endParaRPr>
          </a:p>
        </p:txBody>
      </p:sp>
      <p:sp>
        <p:nvSpPr>
          <p:cNvPr id="16" name="TextBox 15">
            <a:extLst>
              <a:ext uri="{FF2B5EF4-FFF2-40B4-BE49-F238E27FC236}">
                <a16:creationId xmlns:a16="http://schemas.microsoft.com/office/drawing/2014/main" id="{65F54A1B-D607-49B2-A4D5-68EB6287478E}"/>
              </a:ext>
            </a:extLst>
          </p:cNvPr>
          <p:cNvSpPr txBox="1"/>
          <p:nvPr/>
        </p:nvSpPr>
        <p:spPr>
          <a:xfrm>
            <a:off x="288626" y="5597287"/>
            <a:ext cx="7731407" cy="7848302"/>
          </a:xfrm>
          <a:prstGeom prst="rect">
            <a:avLst/>
          </a:prstGeom>
          <a:noFill/>
        </p:spPr>
        <p:txBody>
          <a:bodyPr wrap="square" rtlCol="0">
            <a:spAutoFit/>
          </a:bodyPr>
          <a:lstStyle>
            <a:defPPr>
              <a:defRPr kern="1200"/>
            </a:defPPr>
          </a:lstStyle>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Genetic diversity in a species is important as it is associated with increased stability, resilience, and potential to adapt to environmental change. It may also allow individuals to perform optimally in the environment in which they occur through local adaptation.</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It is important to protect an endangered species’ full range of genetic diversity to ensure its persistence.</a:t>
            </a:r>
          </a:p>
          <a:p>
            <a:pPr marL="342900" indent="-342900">
              <a:buFont typeface="Arial" panose="020B0604020202020204" pitchFamily="34" charset="0"/>
              <a:buChar char="•"/>
            </a:pPr>
            <a:r>
              <a:rPr lang="en-US" sz="2400" i="1" dirty="0">
                <a:latin typeface="Garamond" panose="02020404030301010803" pitchFamily="18" charset="0"/>
                <a:ea typeface="Open Sans" panose="020B0606030504020204" pitchFamily="34" charset="0"/>
                <a:cs typeface="Open Sans" panose="020B0606030504020204" pitchFamily="34" charset="0"/>
              </a:rPr>
              <a:t>Physaria globosa </a:t>
            </a:r>
            <a:r>
              <a:rPr lang="en-US" sz="2400" dirty="0">
                <a:latin typeface="Garamond" panose="02020404030301010803" pitchFamily="18" charset="0"/>
                <a:ea typeface="Open Sans" panose="020B0606030504020204" pitchFamily="34" charset="0"/>
                <a:cs typeface="Open Sans" panose="020B0606030504020204" pitchFamily="34" charset="0"/>
              </a:rPr>
              <a:t>(Brassicaceae) is a federally endangered species that has a disjunct geographic distribution in Indiana, Kentucky, and Tennessee (Figure 2). </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The species is insect-pollinated and gravity-dispersed, suggesting that populations in each region may be genetically isolated due to a lack of gene flow.</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Because populations are widely separated, they may experience differing environmental conditions across their range, potentially leading to local adaptation.</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Limited research exists on the genetic structure and potential for local adaptation in </a:t>
            </a:r>
            <a:r>
              <a:rPr lang="en-US" sz="2400" i="1" dirty="0">
                <a:latin typeface="Garamond" panose="02020404030301010803" pitchFamily="18" charset="0"/>
                <a:ea typeface="Open Sans" panose="020B0606030504020204" pitchFamily="34" charset="0"/>
                <a:cs typeface="Open Sans" panose="020B0606030504020204" pitchFamily="34" charset="0"/>
              </a:rPr>
              <a:t>P. globosa </a:t>
            </a:r>
            <a:r>
              <a:rPr lang="en-US" sz="2400" dirty="0">
                <a:latin typeface="Garamond" panose="02020404030301010803" pitchFamily="18" charset="0"/>
                <a:ea typeface="Open Sans" panose="020B0606030504020204" pitchFamily="34" charset="0"/>
                <a:cs typeface="Open Sans" panose="020B0606030504020204" pitchFamily="34" charset="0"/>
              </a:rPr>
              <a:t>and filling this gap will help develop a strategy to protect the full range of genetic variation.</a:t>
            </a:r>
          </a:p>
          <a:p>
            <a:pPr marL="342900" indent="-342900">
              <a:buFont typeface="Arial" panose="020B0604020202020204" pitchFamily="34" charset="0"/>
              <a:buChar char="•"/>
            </a:pPr>
            <a:endParaRPr lang="en-US" sz="2400" dirty="0">
              <a:latin typeface="Garamond" panose="02020404030301010803" pitchFamily="18"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A252E9EB-5ABA-416B-A4E2-94484AEB4470}"/>
              </a:ext>
            </a:extLst>
          </p:cNvPr>
          <p:cNvSpPr txBox="1"/>
          <p:nvPr/>
        </p:nvSpPr>
        <p:spPr>
          <a:xfrm>
            <a:off x="326654" y="16609154"/>
            <a:ext cx="7760267" cy="4893647"/>
          </a:xfrm>
          <a:prstGeom prst="rect">
            <a:avLst/>
          </a:prstGeom>
          <a:noFill/>
        </p:spPr>
        <p:txBody>
          <a:bodyPr wrap="square" rtlCol="0">
            <a:spAutoFit/>
          </a:bodyPr>
          <a:lstStyle>
            <a:defPPr>
              <a:defRPr kern="1200"/>
            </a:defPPr>
          </a:lstStyle>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Using seed from the Missouri Botanical Garden Seed Bank, we cultivated 459 individuals representing 89 maternal lines from 8 populations from across the range of </a:t>
            </a:r>
            <a:r>
              <a:rPr lang="en-US" sz="2400" i="1" dirty="0">
                <a:latin typeface="Garamond" panose="02020404030301010803" pitchFamily="18" charset="0"/>
                <a:ea typeface="Open Sans" panose="020B0606030504020204" pitchFamily="34" charset="0"/>
                <a:cs typeface="Open Sans" panose="020B0606030504020204" pitchFamily="34" charset="0"/>
              </a:rPr>
              <a:t>P. globosa</a:t>
            </a:r>
            <a:r>
              <a:rPr lang="en-US" sz="2400" dirty="0">
                <a:latin typeface="Garamond" panose="02020404030301010803" pitchFamily="18"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We conducted whole genome resequencing using NEBnext Ultra FS II library preparation kits and Illumina NovaSeq Sequencing on a 25B flow cell</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The raw variant data was assembled, filtered using BCFtools</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Genetic structure was analyzed using Principal Component Analysis (PCA), ADMIXTURE, and Pairwise Fst estimation</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Genetic diversity was analyzed using the Inbreeding Coefficient</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Local adaptation was analyzed using associations between Fst and Environmental Distances</a:t>
            </a:r>
          </a:p>
        </p:txBody>
      </p:sp>
      <p:sp>
        <p:nvSpPr>
          <p:cNvPr id="8" name="Rectangle 10">
            <a:extLst>
              <a:ext uri="{FF2B5EF4-FFF2-40B4-BE49-F238E27FC236}">
                <a16:creationId xmlns:a16="http://schemas.microsoft.com/office/drawing/2014/main" id="{EE1B2A4B-75EA-4771-D812-83C624030E4A}"/>
              </a:ext>
            </a:extLst>
          </p:cNvPr>
          <p:cNvSpPr>
            <a:spLocks noChangeArrowheads="1"/>
          </p:cNvSpPr>
          <p:nvPr/>
        </p:nvSpPr>
        <p:spPr bwMode="auto">
          <a:xfrm>
            <a:off x="299296" y="4916827"/>
            <a:ext cx="7781066"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Background</a:t>
            </a:r>
          </a:p>
        </p:txBody>
      </p:sp>
      <p:pic>
        <p:nvPicPr>
          <p:cNvPr id="14" name="Picture 13" descr="A screenshot of a computer&#10;&#10;AI-generated content may be incorrect.">
            <a:extLst>
              <a:ext uri="{FF2B5EF4-FFF2-40B4-BE49-F238E27FC236}">
                <a16:creationId xmlns:a16="http://schemas.microsoft.com/office/drawing/2014/main" id="{D2AA9C7A-DC6F-3EC8-EC88-4F79EF700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397" y="5523327"/>
            <a:ext cx="15849600" cy="2681490"/>
          </a:xfrm>
          <a:prstGeom prst="rect">
            <a:avLst/>
          </a:prstGeom>
        </p:spPr>
      </p:pic>
      <p:sp>
        <p:nvSpPr>
          <p:cNvPr id="36" name="TextBox 35">
            <a:extLst>
              <a:ext uri="{FF2B5EF4-FFF2-40B4-BE49-F238E27FC236}">
                <a16:creationId xmlns:a16="http://schemas.microsoft.com/office/drawing/2014/main" id="{94DBFDFB-AFB4-CB37-B91C-CDE0972CFA9B}"/>
              </a:ext>
            </a:extLst>
          </p:cNvPr>
          <p:cNvSpPr txBox="1"/>
          <p:nvPr/>
        </p:nvSpPr>
        <p:spPr>
          <a:xfrm>
            <a:off x="8832602" y="8224659"/>
            <a:ext cx="15849600" cy="369332"/>
          </a:xfrm>
          <a:prstGeom prst="rect">
            <a:avLst/>
          </a:prstGeom>
          <a:noFill/>
        </p:spPr>
        <p:txBody>
          <a:bodyPr wrap="square" rtlCol="0">
            <a:spAutoFit/>
          </a:bodyPr>
          <a:lstStyle>
            <a:defPPr>
              <a:defRPr kern="1200"/>
            </a:defPPr>
          </a:lstStyle>
          <a:p>
            <a:r>
              <a:rPr lang="en-US" sz="1800" dirty="0">
                <a:latin typeface="Garamond" panose="02020404030301010803" pitchFamily="18" charset="0"/>
              </a:rPr>
              <a:t>Figure 1. ADMIXTURE plot for K = 5, showing assignments of each individual to genetic clusters, the lines representing individuals which are grouped by sampling location.</a:t>
            </a:r>
            <a:endParaRPr lang="en-US" sz="1800" dirty="0">
              <a:latin typeface="Garamond" panose="02020404030301010803" pitchFamily="18"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43E7222B-F1D3-6D80-4790-E2824FC64CF6}"/>
              </a:ext>
            </a:extLst>
          </p:cNvPr>
          <p:cNvSpPr txBox="1"/>
          <p:nvPr/>
        </p:nvSpPr>
        <p:spPr>
          <a:xfrm>
            <a:off x="8826917" y="14228977"/>
            <a:ext cx="7091160" cy="646331"/>
          </a:xfrm>
          <a:prstGeom prst="rect">
            <a:avLst/>
          </a:prstGeom>
          <a:noFill/>
        </p:spPr>
        <p:txBody>
          <a:bodyPr wrap="square" rtlCol="0">
            <a:spAutoFit/>
          </a:bodyPr>
          <a:lstStyle>
            <a:defPPr>
              <a:defRPr kern="1200"/>
            </a:defPPr>
          </a:lstStyle>
          <a:p>
            <a:r>
              <a:rPr lang="en-US" sz="1800" dirty="0">
                <a:latin typeface="Garamond" panose="02020404030301010803" pitchFamily="18" charset="0"/>
                <a:ea typeface="Open Sans" panose="020B0606030504020204" pitchFamily="34" charset="0"/>
                <a:cs typeface="Open Sans" panose="020B0606030504020204" pitchFamily="34" charset="0"/>
              </a:rPr>
              <a:t>Figure 2. Map showing pie charts indicating the assignment of each population of </a:t>
            </a:r>
            <a:r>
              <a:rPr lang="en-US" sz="1800" i="1" dirty="0">
                <a:latin typeface="Garamond" panose="02020404030301010803" pitchFamily="18" charset="0"/>
                <a:ea typeface="Open Sans" panose="020B0606030504020204" pitchFamily="34" charset="0"/>
                <a:cs typeface="Open Sans" panose="020B0606030504020204" pitchFamily="34" charset="0"/>
              </a:rPr>
              <a:t>P. globosa </a:t>
            </a:r>
            <a:r>
              <a:rPr lang="en-US" sz="1800" dirty="0">
                <a:latin typeface="Garamond" panose="02020404030301010803" pitchFamily="18" charset="0"/>
                <a:ea typeface="Open Sans" panose="020B0606030504020204" pitchFamily="34" charset="0"/>
                <a:cs typeface="Open Sans" panose="020B0606030504020204" pitchFamily="34" charset="0"/>
              </a:rPr>
              <a:t>to genetic clusters as determined by ADMIXTURE.</a:t>
            </a:r>
          </a:p>
        </p:txBody>
      </p:sp>
      <p:sp>
        <p:nvSpPr>
          <p:cNvPr id="40" name="TextBox 39">
            <a:extLst>
              <a:ext uri="{FF2B5EF4-FFF2-40B4-BE49-F238E27FC236}">
                <a16:creationId xmlns:a16="http://schemas.microsoft.com/office/drawing/2014/main" id="{AA4552A1-0A5C-DC75-8815-E3EEB942305D}"/>
              </a:ext>
            </a:extLst>
          </p:cNvPr>
          <p:cNvSpPr txBox="1"/>
          <p:nvPr/>
        </p:nvSpPr>
        <p:spPr>
          <a:xfrm>
            <a:off x="299296" y="13787877"/>
            <a:ext cx="7760267" cy="1938992"/>
          </a:xfrm>
          <a:prstGeom prst="rect">
            <a:avLst/>
          </a:prstGeom>
          <a:noFill/>
        </p:spPr>
        <p:txBody>
          <a:bodyPr wrap="square" rtlCol="0">
            <a:spAutoFit/>
          </a:bodyPr>
          <a:lstStyle>
            <a:defPPr>
              <a:defRPr kern="1200"/>
            </a:defPPr>
          </a:lstStyle>
          <a:p>
            <a:r>
              <a:rPr lang="en-US" sz="2400" dirty="0">
                <a:latin typeface="Garamond" panose="02020404030301010803" pitchFamily="18" charset="0"/>
                <a:ea typeface="Open Sans" panose="020B0606030504020204" pitchFamily="34" charset="0"/>
                <a:cs typeface="Open Sans" panose="020B0606030504020204" pitchFamily="34" charset="0"/>
              </a:rPr>
              <a:t>This study was conducted to understand 1) the patterns of genetic diversity and structure in </a:t>
            </a:r>
            <a:r>
              <a:rPr lang="en-US" sz="2400" i="1" dirty="0">
                <a:latin typeface="Garamond" panose="02020404030301010803" pitchFamily="18" charset="0"/>
                <a:ea typeface="Open Sans" panose="020B0606030504020204" pitchFamily="34" charset="0"/>
                <a:cs typeface="Open Sans" panose="020B0606030504020204" pitchFamily="34" charset="0"/>
              </a:rPr>
              <a:t>P. globosa </a:t>
            </a:r>
            <a:r>
              <a:rPr lang="en-US" sz="2400" dirty="0">
                <a:latin typeface="Garamond" panose="02020404030301010803" pitchFamily="18" charset="0"/>
                <a:ea typeface="Open Sans" panose="020B0606030504020204" pitchFamily="34" charset="0"/>
                <a:cs typeface="Open Sans" panose="020B0606030504020204" pitchFamily="34" charset="0"/>
              </a:rPr>
              <a:t>2) to investigate whether the species exhibits local adaptation across its geographic range and 3) to use the data to inform conservation efforts.</a:t>
            </a:r>
          </a:p>
        </p:txBody>
      </p:sp>
      <p:pic>
        <p:nvPicPr>
          <p:cNvPr id="42" name="Picture 41" descr="A group of people standing outside a building&#10;&#10;AI-generated content may be incorrect.">
            <a:extLst>
              <a:ext uri="{FF2B5EF4-FFF2-40B4-BE49-F238E27FC236}">
                <a16:creationId xmlns:a16="http://schemas.microsoft.com/office/drawing/2014/main" id="{552086A2-5E3E-637A-775E-724EAFFB0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866" y="475757"/>
            <a:ext cx="3903011" cy="2602007"/>
          </a:xfrm>
          <a:prstGeom prst="rect">
            <a:avLst/>
          </a:prstGeom>
        </p:spPr>
      </p:pic>
      <p:pic>
        <p:nvPicPr>
          <p:cNvPr id="1028" name="Picture 4">
            <a:extLst>
              <a:ext uri="{FF2B5EF4-FFF2-40B4-BE49-F238E27FC236}">
                <a16:creationId xmlns:a16="http://schemas.microsoft.com/office/drawing/2014/main" id="{2F2A8075-2C85-A6FE-E724-82A07D8ED5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688" r="1351"/>
          <a:stretch>
            <a:fillRect/>
          </a:stretch>
        </p:blipFill>
        <p:spPr bwMode="auto">
          <a:xfrm>
            <a:off x="8996464" y="15197532"/>
            <a:ext cx="5963829" cy="432159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FB43E5C-DF55-9A5B-6134-440E0D30C32E}"/>
              </a:ext>
            </a:extLst>
          </p:cNvPr>
          <p:cNvSpPr txBox="1"/>
          <p:nvPr/>
        </p:nvSpPr>
        <p:spPr>
          <a:xfrm>
            <a:off x="8931403" y="19519123"/>
            <a:ext cx="5963829" cy="923330"/>
          </a:xfrm>
          <a:prstGeom prst="rect">
            <a:avLst/>
          </a:prstGeom>
          <a:noFill/>
        </p:spPr>
        <p:txBody>
          <a:bodyPr wrap="square" rtlCol="0">
            <a:spAutoFit/>
          </a:bodyPr>
          <a:lstStyle>
            <a:defPPr>
              <a:defRPr kern="1200"/>
            </a:defPPr>
          </a:lstStyle>
          <a:p>
            <a:r>
              <a:rPr lang="en-US" sz="1800" dirty="0">
                <a:latin typeface="Garamond" panose="02020404030301010803" pitchFamily="18" charset="0"/>
                <a:ea typeface="Open Sans" panose="020B0606030504020204" pitchFamily="34" charset="0"/>
                <a:cs typeface="Open Sans" panose="020B0606030504020204" pitchFamily="34" charset="0"/>
              </a:rPr>
              <a:t>Figure 4. Principal Component Analysis, with individuals colored by their assignment to genetic clusters from ADMIXTURE analysis at K = 5.</a:t>
            </a:r>
          </a:p>
        </p:txBody>
      </p:sp>
      <p:pic>
        <p:nvPicPr>
          <p:cNvPr id="45" name="Picture 44" descr="A graph of a mantel&#10;&#10;AI-generated content may be incorrect.">
            <a:extLst>
              <a:ext uri="{FF2B5EF4-FFF2-40B4-BE49-F238E27FC236}">
                <a16:creationId xmlns:a16="http://schemas.microsoft.com/office/drawing/2014/main" id="{C0898BC6-C456-B993-0E3E-6BD3C6624A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37644" y="14941253"/>
            <a:ext cx="4708308" cy="4708308"/>
          </a:xfrm>
          <a:prstGeom prst="rect">
            <a:avLst/>
          </a:prstGeom>
        </p:spPr>
      </p:pic>
      <p:pic>
        <p:nvPicPr>
          <p:cNvPr id="47" name="Picture 46" descr="A graph of a number of numbers&#10;&#10;AI-generated content may be incorrect.">
            <a:extLst>
              <a:ext uri="{FF2B5EF4-FFF2-40B4-BE49-F238E27FC236}">
                <a16:creationId xmlns:a16="http://schemas.microsoft.com/office/drawing/2014/main" id="{12C1FB99-ADD9-5FD0-C390-7B5A4BE691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15122" y="14941253"/>
            <a:ext cx="4708308" cy="4708308"/>
          </a:xfrm>
          <a:prstGeom prst="rect">
            <a:avLst/>
          </a:prstGeom>
        </p:spPr>
      </p:pic>
      <p:sp>
        <p:nvSpPr>
          <p:cNvPr id="48" name="TextBox 47">
            <a:extLst>
              <a:ext uri="{FF2B5EF4-FFF2-40B4-BE49-F238E27FC236}">
                <a16:creationId xmlns:a16="http://schemas.microsoft.com/office/drawing/2014/main" id="{CAE3AAB3-6A82-C5FA-599A-A18F01DB08F9}"/>
              </a:ext>
            </a:extLst>
          </p:cNvPr>
          <p:cNvSpPr txBox="1"/>
          <p:nvPr/>
        </p:nvSpPr>
        <p:spPr>
          <a:xfrm>
            <a:off x="15033247" y="19630600"/>
            <a:ext cx="4751045" cy="923330"/>
          </a:xfrm>
          <a:prstGeom prst="rect">
            <a:avLst/>
          </a:prstGeom>
          <a:noFill/>
        </p:spPr>
        <p:txBody>
          <a:bodyPr wrap="square" rtlCol="0">
            <a:spAutoFit/>
          </a:bodyPr>
          <a:lstStyle>
            <a:defPPr>
              <a:defRPr kern="1200"/>
            </a:defPPr>
          </a:lstStyle>
          <a:p>
            <a:r>
              <a:rPr lang="en-US" sz="1800" dirty="0">
                <a:latin typeface="Garamond" panose="02020404030301010803" pitchFamily="18" charset="0"/>
                <a:ea typeface="Open Sans" panose="020B0606030504020204" pitchFamily="34" charset="0"/>
                <a:cs typeface="Open Sans" panose="020B0606030504020204" pitchFamily="34" charset="0"/>
              </a:rPr>
              <a:t>Figure 5. </a:t>
            </a:r>
            <a:r>
              <a:rPr lang="en-US" sz="1800" dirty="0">
                <a:latin typeface="Garamond" panose="02020404030301010803" pitchFamily="18" charset="0"/>
              </a:rPr>
              <a:t>Pairwise linearized genetic differentiation between locations (Fst/(1-Fst ) is significantly associated with geographical distance.</a:t>
            </a:r>
            <a:endParaRPr lang="en-US" sz="1800" dirty="0">
              <a:latin typeface="Garamond" panose="02020404030301010803" pitchFamily="18"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151DB14D-3256-6F1B-8821-6D6C5812DC8C}"/>
              </a:ext>
            </a:extLst>
          </p:cNvPr>
          <p:cNvSpPr txBox="1"/>
          <p:nvPr/>
        </p:nvSpPr>
        <p:spPr>
          <a:xfrm>
            <a:off x="19783967" y="19630600"/>
            <a:ext cx="4967080" cy="923330"/>
          </a:xfrm>
          <a:prstGeom prst="rect">
            <a:avLst/>
          </a:prstGeom>
          <a:noFill/>
        </p:spPr>
        <p:txBody>
          <a:bodyPr wrap="square" rtlCol="0">
            <a:spAutoFit/>
          </a:bodyPr>
          <a:lstStyle>
            <a:defPPr>
              <a:defRPr kern="1200"/>
            </a:defPPr>
          </a:lstStyle>
          <a:p>
            <a:r>
              <a:rPr lang="en-US" sz="1800" dirty="0">
                <a:latin typeface="Garamond" panose="02020404030301010803" pitchFamily="18" charset="0"/>
                <a:ea typeface="Open Sans" panose="020B0606030504020204" pitchFamily="34" charset="0"/>
                <a:cs typeface="Open Sans" panose="020B0606030504020204" pitchFamily="34" charset="0"/>
              </a:rPr>
              <a:t>Figure 6. </a:t>
            </a:r>
            <a:r>
              <a:rPr lang="en-US" sz="1800" dirty="0">
                <a:latin typeface="Garamond" panose="02020404030301010803" pitchFamily="18" charset="0"/>
              </a:rPr>
              <a:t>Pairwise linearized genetic differentiation between locations (Fst/1-Fst) is significantly associated with Precipitation of Driest Quarter (mm).</a:t>
            </a:r>
            <a:endParaRPr lang="en-US" sz="1800" dirty="0">
              <a:latin typeface="Garamond" panose="02020404030301010803" pitchFamily="18" charset="0"/>
              <a:ea typeface="Open Sans" panose="020B0606030504020204" pitchFamily="34" charset="0"/>
              <a:cs typeface="Open Sans" panose="020B0606030504020204" pitchFamily="34" charset="0"/>
            </a:endParaRPr>
          </a:p>
        </p:txBody>
      </p:sp>
      <p:pic>
        <p:nvPicPr>
          <p:cNvPr id="57" name="Picture 56" descr="A logo of a globe and a gold circle&#10;&#10;AI-generated content may be incorrect.">
            <a:extLst>
              <a:ext uri="{FF2B5EF4-FFF2-40B4-BE49-F238E27FC236}">
                <a16:creationId xmlns:a16="http://schemas.microsoft.com/office/drawing/2014/main" id="{B2C415A4-2812-4AC4-D944-6389F06538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84420" y="1837544"/>
            <a:ext cx="2559080" cy="2559080"/>
          </a:xfrm>
          <a:prstGeom prst="rect">
            <a:avLst/>
          </a:prstGeom>
        </p:spPr>
      </p:pic>
      <p:sp>
        <p:nvSpPr>
          <p:cNvPr id="58" name="TextBox 57">
            <a:extLst>
              <a:ext uri="{FF2B5EF4-FFF2-40B4-BE49-F238E27FC236}">
                <a16:creationId xmlns:a16="http://schemas.microsoft.com/office/drawing/2014/main" id="{C88AC367-E923-8361-0375-B17C8259DC99}"/>
              </a:ext>
            </a:extLst>
          </p:cNvPr>
          <p:cNvSpPr txBox="1"/>
          <p:nvPr/>
        </p:nvSpPr>
        <p:spPr>
          <a:xfrm>
            <a:off x="25077218" y="5597287"/>
            <a:ext cx="7471867" cy="3785652"/>
          </a:xfrm>
          <a:prstGeom prst="rect">
            <a:avLst/>
          </a:prstGeom>
          <a:noFill/>
        </p:spPr>
        <p:txBody>
          <a:bodyPr wrap="square" rtlCol="0">
            <a:spAutoFit/>
          </a:bodyPr>
          <a:lstStyle>
            <a:defPPr>
              <a:defRPr kern="1200"/>
            </a:defPPr>
          </a:lstStyle>
          <a:p>
            <a:pPr marL="342900" indent="-342900">
              <a:buFont typeface="Arial" panose="020B0604020202020204" pitchFamily="34" charset="0"/>
              <a:buChar char="•"/>
            </a:pPr>
            <a:r>
              <a:rPr lang="en-US" sz="2400" i="1" dirty="0">
                <a:latin typeface="Garamond" panose="02020404030301010803" pitchFamily="18" charset="0"/>
                <a:ea typeface="Open Sans" panose="020B0606030504020204" pitchFamily="34" charset="0"/>
                <a:cs typeface="Open Sans" panose="020B0606030504020204" pitchFamily="34" charset="0"/>
              </a:rPr>
              <a:t>P. globosa </a:t>
            </a:r>
            <a:r>
              <a:rPr lang="en-US" sz="2400" dirty="0">
                <a:latin typeface="Garamond" panose="02020404030301010803" pitchFamily="18" charset="0"/>
                <a:ea typeface="Open Sans" panose="020B0606030504020204" pitchFamily="34" charset="0"/>
                <a:cs typeface="Open Sans" panose="020B0606030504020204" pitchFamily="34" charset="0"/>
              </a:rPr>
              <a:t>populations</a:t>
            </a:r>
            <a:r>
              <a:rPr lang="en-US" sz="2400" i="1" dirty="0">
                <a:latin typeface="Garamond" panose="02020404030301010803" pitchFamily="18" charset="0"/>
                <a:ea typeface="Open Sans" panose="020B0606030504020204" pitchFamily="34" charset="0"/>
                <a:cs typeface="Open Sans" panose="020B0606030504020204" pitchFamily="34" charset="0"/>
              </a:rPr>
              <a:t> </a:t>
            </a:r>
            <a:r>
              <a:rPr lang="en-US" sz="2400" dirty="0">
                <a:latin typeface="Garamond" panose="02020404030301010803" pitchFamily="18" charset="0"/>
                <a:ea typeface="Open Sans" panose="020B0606030504020204" pitchFamily="34" charset="0"/>
                <a:cs typeface="Open Sans" panose="020B0606030504020204" pitchFamily="34" charset="0"/>
              </a:rPr>
              <a:t>exhibited </a:t>
            </a:r>
            <a:r>
              <a:rPr lang="en-US" sz="2400" b="1" dirty="0">
                <a:latin typeface="Garamond" panose="02020404030301010803" pitchFamily="18" charset="0"/>
                <a:ea typeface="Open Sans" panose="020B0606030504020204" pitchFamily="34" charset="0"/>
                <a:cs typeface="Open Sans" panose="020B0606030504020204" pitchFamily="34" charset="0"/>
              </a:rPr>
              <a:t>highly positive inbreeding coefficients </a:t>
            </a:r>
            <a:r>
              <a:rPr lang="en-US" sz="2400" dirty="0">
                <a:latin typeface="Garamond" panose="02020404030301010803" pitchFamily="18" charset="0"/>
                <a:ea typeface="Open Sans" panose="020B0606030504020204" pitchFamily="34" charset="0"/>
                <a:cs typeface="Open Sans" panose="020B0606030504020204" pitchFamily="34" charset="0"/>
              </a:rPr>
              <a:t>ranging from 0.571-0.766, suggesting that the species is self-compatible (Figure 3).</a:t>
            </a:r>
          </a:p>
          <a:p>
            <a:pPr marL="342900" indent="-342900">
              <a:buFont typeface="Arial" panose="020B0604020202020204" pitchFamily="34" charset="0"/>
              <a:buChar char="•"/>
            </a:pPr>
            <a:r>
              <a:rPr lang="en-US" sz="2400" i="1" dirty="0">
                <a:latin typeface="Garamond" panose="02020404030301010803" pitchFamily="18" charset="0"/>
                <a:ea typeface="Open Sans" panose="020B0606030504020204" pitchFamily="34" charset="0"/>
                <a:cs typeface="Open Sans" panose="020B0606030504020204" pitchFamily="34" charset="0"/>
              </a:rPr>
              <a:t>P. globosa </a:t>
            </a:r>
            <a:r>
              <a:rPr lang="en-US" sz="2400" dirty="0">
                <a:latin typeface="Garamond" panose="02020404030301010803" pitchFamily="18" charset="0"/>
                <a:ea typeface="Open Sans" panose="020B0606030504020204" pitchFamily="34" charset="0"/>
                <a:cs typeface="Open Sans" panose="020B0606030504020204" pitchFamily="34" charset="0"/>
              </a:rPr>
              <a:t>exhibits </a:t>
            </a:r>
            <a:r>
              <a:rPr lang="en-US" sz="2400" b="1" dirty="0">
                <a:latin typeface="Garamond" panose="02020404030301010803" pitchFamily="18" charset="0"/>
                <a:ea typeface="Open Sans" panose="020B0606030504020204" pitchFamily="34" charset="0"/>
                <a:cs typeface="Open Sans" panose="020B0606030504020204" pitchFamily="34" charset="0"/>
              </a:rPr>
              <a:t>strong genetic structuring </a:t>
            </a:r>
            <a:r>
              <a:rPr lang="en-US" sz="2400" dirty="0">
                <a:latin typeface="Garamond" panose="02020404030301010803" pitchFamily="18" charset="0"/>
                <a:ea typeface="Open Sans" panose="020B0606030504020204" pitchFamily="34" charset="0"/>
                <a:cs typeface="Open Sans" panose="020B0606030504020204" pitchFamily="34" charset="0"/>
              </a:rPr>
              <a:t>according to geography (Figures 1-2, 4) and </a:t>
            </a:r>
            <a:r>
              <a:rPr lang="en-US" sz="2400" b="1" dirty="0">
                <a:latin typeface="Garamond" panose="02020404030301010803" pitchFamily="18" charset="0"/>
                <a:ea typeface="Open Sans" panose="020B0606030504020204" pitchFamily="34" charset="0"/>
                <a:cs typeface="Open Sans" panose="020B0606030504020204" pitchFamily="34" charset="0"/>
              </a:rPr>
              <a:t>significant isolation by distance</a:t>
            </a:r>
            <a:r>
              <a:rPr lang="en-US" sz="2400" dirty="0">
                <a:latin typeface="Garamond" panose="02020404030301010803" pitchFamily="18" charset="0"/>
                <a:ea typeface="Open Sans" panose="020B0606030504020204" pitchFamily="34" charset="0"/>
                <a:cs typeface="Open Sans" panose="020B0606030504020204" pitchFamily="34" charset="0"/>
              </a:rPr>
              <a:t> (Figure 5).</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However, it exhibits </a:t>
            </a:r>
            <a:r>
              <a:rPr lang="en-US" sz="2400" b="1" dirty="0">
                <a:latin typeface="Garamond" panose="02020404030301010803" pitchFamily="18" charset="0"/>
                <a:ea typeface="Open Sans" panose="020B0606030504020204" pitchFamily="34" charset="0"/>
                <a:cs typeface="Open Sans" panose="020B0606030504020204" pitchFamily="34" charset="0"/>
              </a:rPr>
              <a:t>stronger genetic isolation by environment</a:t>
            </a:r>
            <a:r>
              <a:rPr lang="en-US" sz="2400" dirty="0">
                <a:latin typeface="Garamond" panose="02020404030301010803" pitchFamily="18" charset="0"/>
                <a:ea typeface="Open Sans" panose="020B0606030504020204" pitchFamily="34" charset="0"/>
                <a:cs typeface="Open Sans" panose="020B0606030504020204" pitchFamily="34" charset="0"/>
              </a:rPr>
              <a:t>, indicating that the species is locally adapted, with a strong influence of both precipitation (Figure 5) and temperature (results not shown).</a:t>
            </a:r>
          </a:p>
        </p:txBody>
      </p:sp>
      <p:sp>
        <p:nvSpPr>
          <p:cNvPr id="60" name="TextBox 59">
            <a:extLst>
              <a:ext uri="{FF2B5EF4-FFF2-40B4-BE49-F238E27FC236}">
                <a16:creationId xmlns:a16="http://schemas.microsoft.com/office/drawing/2014/main" id="{8DF548FE-F48A-CBAE-D608-365CDF8C7967}"/>
              </a:ext>
            </a:extLst>
          </p:cNvPr>
          <p:cNvSpPr txBox="1"/>
          <p:nvPr/>
        </p:nvSpPr>
        <p:spPr>
          <a:xfrm>
            <a:off x="25066343" y="14356127"/>
            <a:ext cx="7440546" cy="3046988"/>
          </a:xfrm>
          <a:prstGeom prst="rect">
            <a:avLst/>
          </a:prstGeom>
          <a:noFill/>
        </p:spPr>
        <p:txBody>
          <a:bodyPr wrap="square" rtlCol="0">
            <a:spAutoFit/>
          </a:bodyPr>
          <a:lstStyle>
            <a:defPPr>
              <a:defRPr kern="1200"/>
            </a:defPPr>
          </a:lstStyle>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Conservation efforts should focus on preserving </a:t>
            </a:r>
            <a:r>
              <a:rPr lang="en-US" sz="2400" b="1" dirty="0">
                <a:latin typeface="Garamond" panose="02020404030301010803" pitchFamily="18" charset="0"/>
                <a:ea typeface="Open Sans" panose="020B0606030504020204" pitchFamily="34" charset="0"/>
                <a:cs typeface="Open Sans" panose="020B0606030504020204" pitchFamily="34" charset="0"/>
              </a:rPr>
              <a:t>many populations</a:t>
            </a:r>
            <a:r>
              <a:rPr lang="en-US" sz="2400" dirty="0">
                <a:latin typeface="Garamond" panose="02020404030301010803" pitchFamily="18" charset="0"/>
                <a:ea typeface="Open Sans" panose="020B0606030504020204" pitchFamily="34" charset="0"/>
                <a:cs typeface="Open Sans" panose="020B0606030504020204" pitchFamily="34" charset="0"/>
              </a:rPr>
              <a:t> throughout the range of </a:t>
            </a:r>
            <a:r>
              <a:rPr lang="en-US" sz="2400" i="1" dirty="0">
                <a:latin typeface="Garamond" panose="02020404030301010803" pitchFamily="18" charset="0"/>
                <a:ea typeface="Open Sans" panose="020B0606030504020204" pitchFamily="34" charset="0"/>
                <a:cs typeface="Open Sans" panose="020B0606030504020204" pitchFamily="34" charset="0"/>
              </a:rPr>
              <a:t>P. globosa </a:t>
            </a:r>
            <a:r>
              <a:rPr lang="en-US" sz="2400" dirty="0">
                <a:latin typeface="Garamond" panose="02020404030301010803" pitchFamily="18" charset="0"/>
                <a:ea typeface="Open Sans" panose="020B0606030504020204" pitchFamily="34" charset="0"/>
                <a:cs typeface="Open Sans" panose="020B0606030504020204" pitchFamily="34" charset="0"/>
              </a:rPr>
              <a:t>to conserve both neutral and adaptive genetic diversity.</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Additional research is needed to assess how </a:t>
            </a:r>
            <a:r>
              <a:rPr lang="en-US" sz="2400" b="1" dirty="0">
                <a:latin typeface="Garamond" panose="02020404030301010803" pitchFamily="18" charset="0"/>
                <a:ea typeface="Open Sans" panose="020B0606030504020204" pitchFamily="34" charset="0"/>
                <a:cs typeface="Open Sans" panose="020B0606030504020204" pitchFamily="34" charset="0"/>
              </a:rPr>
              <a:t>climate change</a:t>
            </a:r>
            <a:r>
              <a:rPr lang="en-US" sz="2400" dirty="0">
                <a:latin typeface="Garamond" panose="02020404030301010803" pitchFamily="18" charset="0"/>
                <a:ea typeface="Open Sans" panose="020B0606030504020204" pitchFamily="34" charset="0"/>
                <a:cs typeface="Open Sans" panose="020B0606030504020204" pitchFamily="34" charset="0"/>
              </a:rPr>
              <a:t> may affect locally adapted populations.</a:t>
            </a:r>
          </a:p>
          <a:p>
            <a:pPr marL="342900" indent="-342900">
              <a:buFont typeface="Arial" panose="020B0604020202020204" pitchFamily="34" charset="0"/>
              <a:buChar char="•"/>
            </a:pPr>
            <a:r>
              <a:rPr lang="en-US" sz="2400" dirty="0">
                <a:latin typeface="Garamond" panose="02020404030301010803" pitchFamily="18" charset="0"/>
                <a:ea typeface="Open Sans" panose="020B0606030504020204" pitchFamily="34" charset="0"/>
                <a:cs typeface="Open Sans" panose="020B0606030504020204" pitchFamily="34" charset="0"/>
              </a:rPr>
              <a:t>For </a:t>
            </a:r>
            <a:r>
              <a:rPr lang="en-US" sz="2400" b="1" dirty="0">
                <a:latin typeface="Garamond" panose="02020404030301010803" pitchFamily="18" charset="0"/>
                <a:ea typeface="Open Sans" panose="020B0606030504020204" pitchFamily="34" charset="0"/>
                <a:cs typeface="Open Sans" panose="020B0606030504020204" pitchFamily="34" charset="0"/>
              </a:rPr>
              <a:t>future reintroductions</a:t>
            </a:r>
            <a:r>
              <a:rPr lang="en-US" sz="2400" dirty="0">
                <a:latin typeface="Garamond" panose="02020404030301010803" pitchFamily="18" charset="0"/>
                <a:ea typeface="Open Sans" panose="020B0606030504020204" pitchFamily="34" charset="0"/>
                <a:cs typeface="Open Sans" panose="020B0606030504020204" pitchFamily="34" charset="0"/>
              </a:rPr>
              <a:t>, we recommend using genotypes that are “pre-adapted” to the expected future conditions.</a:t>
            </a:r>
          </a:p>
        </p:txBody>
      </p:sp>
      <p:sp>
        <p:nvSpPr>
          <p:cNvPr id="62" name="TextBox 61">
            <a:extLst>
              <a:ext uri="{FF2B5EF4-FFF2-40B4-BE49-F238E27FC236}">
                <a16:creationId xmlns:a16="http://schemas.microsoft.com/office/drawing/2014/main" id="{9F171CFF-48F4-3DC4-A871-39D48B1E0757}"/>
              </a:ext>
            </a:extLst>
          </p:cNvPr>
          <p:cNvSpPr txBox="1"/>
          <p:nvPr/>
        </p:nvSpPr>
        <p:spPr>
          <a:xfrm>
            <a:off x="9157109" y="20553930"/>
            <a:ext cx="15422857" cy="1015663"/>
          </a:xfrm>
          <a:prstGeom prst="rect">
            <a:avLst/>
          </a:prstGeom>
          <a:noFill/>
        </p:spPr>
        <p:txBody>
          <a:bodyPr wrap="square" rtlCol="0">
            <a:spAutoFit/>
          </a:bodyPr>
          <a:lstStyle>
            <a:defPPr>
              <a:defRPr kern="1200"/>
            </a:defPPr>
          </a:lstStyle>
          <a:p>
            <a:r>
              <a:rPr lang="en-US" sz="2000" u="sng" dirty="0">
                <a:latin typeface="Garamond" panose="02020404030301010803" pitchFamily="18" charset="0"/>
                <a:ea typeface="Open Sans" panose="020B0606030504020204" pitchFamily="34" charset="0"/>
                <a:cs typeface="Open Sans" panose="020B0606030504020204" pitchFamily="34" charset="0"/>
              </a:rPr>
              <a:t>Acknowledgements</a:t>
            </a:r>
            <a:r>
              <a:rPr lang="en-US" sz="2000" dirty="0">
                <a:latin typeface="Garamond" panose="02020404030301010803" pitchFamily="18" charset="0"/>
                <a:ea typeface="Open Sans" panose="020B0606030504020204" pitchFamily="34" charset="0"/>
                <a:cs typeface="Open Sans" panose="020B0606030504020204" pitchFamily="34" charset="0"/>
              </a:rPr>
              <a:t>: This work was funded by the National Science Foundation through the Research Experiences for Undergraduates program (Grant No. DBI-2243824) and IMLS (Grant No. </a:t>
            </a:r>
            <a:r>
              <a:rPr lang="en-US" sz="2000" dirty="0">
                <a:latin typeface="Garamond" panose="02020404030301010803" pitchFamily="18" charset="0"/>
              </a:rPr>
              <a:t>MG-253252-OMS-23</a:t>
            </a:r>
            <a:r>
              <a:rPr lang="en-US" sz="2000" dirty="0">
                <a:latin typeface="Garamond" panose="02020404030301010803" pitchFamily="18" charset="0"/>
                <a:ea typeface="Open Sans" panose="020B0606030504020204" pitchFamily="34" charset="0"/>
                <a:cs typeface="Open Sans" panose="020B0606030504020204" pitchFamily="34" charset="0"/>
              </a:rPr>
              <a:t>). Thank you to the researchers at the Center for Conservation and Sustainable Development at the Missouri Botanical Garden.</a:t>
            </a:r>
          </a:p>
        </p:txBody>
      </p:sp>
      <p:pic>
        <p:nvPicPr>
          <p:cNvPr id="1030" name="Picture 1029" descr="A close-up of a plant with yellow flowers&#10;&#10;AI-generated content may be incorrect.">
            <a:extLst>
              <a:ext uri="{FF2B5EF4-FFF2-40B4-BE49-F238E27FC236}">
                <a16:creationId xmlns:a16="http://schemas.microsoft.com/office/drawing/2014/main" id="{8077ED88-96C8-F4B6-579D-51992F0876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90921" y="9477159"/>
            <a:ext cx="6025916" cy="4017277"/>
          </a:xfrm>
          <a:prstGeom prst="rect">
            <a:avLst/>
          </a:prstGeom>
        </p:spPr>
      </p:pic>
      <p:pic>
        <p:nvPicPr>
          <p:cNvPr id="1032" name="Picture 1031" descr="A red and white logo&#10;&#10;AI-generated content may be incorrect.">
            <a:extLst>
              <a:ext uri="{FF2B5EF4-FFF2-40B4-BE49-F238E27FC236}">
                <a16:creationId xmlns:a16="http://schemas.microsoft.com/office/drawing/2014/main" id="{3BD1FD80-B47F-2284-A5B1-9986C7BEA706}"/>
              </a:ext>
            </a:extLst>
          </p:cNvPr>
          <p:cNvPicPr>
            <a:picLocks noChangeAspect="1"/>
          </p:cNvPicPr>
          <p:nvPr/>
        </p:nvPicPr>
        <p:blipFill>
          <a:blip r:embed="rId11">
            <a:extLst>
              <a:ext uri="{28A0092B-C50C-407E-A947-70E740481C1C}">
                <a14:useLocalDpi xmlns:a14="http://schemas.microsoft.com/office/drawing/2010/main" val="0"/>
              </a:ext>
            </a:extLst>
          </a:blip>
          <a:srcRect t="31675" b="28037"/>
          <a:stretch>
            <a:fillRect/>
          </a:stretch>
        </p:blipFill>
        <p:spPr>
          <a:xfrm>
            <a:off x="4383667" y="2733259"/>
            <a:ext cx="4462790" cy="1797969"/>
          </a:xfrm>
          <a:prstGeom prst="rect">
            <a:avLst/>
          </a:prstGeom>
        </p:spPr>
      </p:pic>
      <p:pic>
        <p:nvPicPr>
          <p:cNvPr id="1034" name="Picture 1033" descr="A close-up of a logo&#10;&#10;AI-generated content may be incorrect.">
            <a:extLst>
              <a:ext uri="{FF2B5EF4-FFF2-40B4-BE49-F238E27FC236}">
                <a16:creationId xmlns:a16="http://schemas.microsoft.com/office/drawing/2014/main" id="{8489B28A-A019-E67E-2D94-B4307D0DB4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603879" y="432952"/>
            <a:ext cx="3903011" cy="2334511"/>
          </a:xfrm>
          <a:prstGeom prst="rect">
            <a:avLst/>
          </a:prstGeom>
        </p:spPr>
      </p:pic>
      <p:pic>
        <p:nvPicPr>
          <p:cNvPr id="13" name="Picture 12" descr="A graph of different colored shapes&#10;&#10;AI-generated content may be incorrect.">
            <a:extLst>
              <a:ext uri="{FF2B5EF4-FFF2-40B4-BE49-F238E27FC236}">
                <a16:creationId xmlns:a16="http://schemas.microsoft.com/office/drawing/2014/main" id="{7D55CE44-494F-450F-0B6F-16F7BBB1791F}"/>
              </a:ext>
            </a:extLst>
          </p:cNvPr>
          <p:cNvPicPr>
            <a:picLocks noChangeAspect="1"/>
          </p:cNvPicPr>
          <p:nvPr/>
        </p:nvPicPr>
        <p:blipFill>
          <a:blip r:embed="rId13">
            <a:extLst>
              <a:ext uri="{28A0092B-C50C-407E-A947-70E740481C1C}">
                <a14:useLocalDpi xmlns:a14="http://schemas.microsoft.com/office/drawing/2010/main" val="0"/>
              </a:ext>
            </a:extLst>
          </a:blip>
          <a:srcRect l="-190" t="4783" r="190" b="-779"/>
          <a:stretch>
            <a:fillRect/>
          </a:stretch>
        </p:blipFill>
        <p:spPr>
          <a:xfrm>
            <a:off x="16014325" y="9164507"/>
            <a:ext cx="8369672" cy="4820663"/>
          </a:xfrm>
          <a:prstGeom prst="rect">
            <a:avLst/>
          </a:prstGeom>
        </p:spPr>
      </p:pic>
      <p:sp>
        <p:nvSpPr>
          <p:cNvPr id="15" name="TextBox 14">
            <a:extLst>
              <a:ext uri="{FF2B5EF4-FFF2-40B4-BE49-F238E27FC236}">
                <a16:creationId xmlns:a16="http://schemas.microsoft.com/office/drawing/2014/main" id="{72166754-58F9-2028-7DA2-67F0CA8BCE17}"/>
              </a:ext>
            </a:extLst>
          </p:cNvPr>
          <p:cNvSpPr txBox="1"/>
          <p:nvPr/>
        </p:nvSpPr>
        <p:spPr>
          <a:xfrm>
            <a:off x="16046614" y="13816880"/>
            <a:ext cx="8252823" cy="646331"/>
          </a:xfrm>
          <a:prstGeom prst="rect">
            <a:avLst/>
          </a:prstGeom>
          <a:noFill/>
        </p:spPr>
        <p:txBody>
          <a:bodyPr wrap="square" rtlCol="0">
            <a:spAutoFit/>
          </a:bodyPr>
          <a:lstStyle>
            <a:defPPr>
              <a:defRPr kern="1200"/>
            </a:defPPr>
          </a:lstStyle>
          <a:p>
            <a:r>
              <a:rPr lang="en-US" sz="1800" dirty="0">
                <a:latin typeface="Garamond" panose="02020404030301010803" pitchFamily="18" charset="0"/>
                <a:ea typeface="Open Sans" panose="020B0606030504020204" pitchFamily="34" charset="0"/>
                <a:cs typeface="Open Sans" panose="020B0606030504020204" pitchFamily="34" charset="0"/>
              </a:rPr>
              <a:t>Figure 3. </a:t>
            </a:r>
            <a:r>
              <a:rPr lang="en-US" sz="1800" dirty="0">
                <a:latin typeface="Garamond" panose="02020404030301010803" pitchFamily="18" charset="0"/>
              </a:rPr>
              <a:t>The Fis, inbreeding coefficient, measured the extent of inbreeding within each sampling population of </a:t>
            </a:r>
            <a:r>
              <a:rPr lang="en-US" sz="1800" i="1" dirty="0">
                <a:latin typeface="Garamond" panose="02020404030301010803" pitchFamily="18" charset="0"/>
              </a:rPr>
              <a:t>P. globosa</a:t>
            </a:r>
            <a:r>
              <a:rPr lang="en-US" sz="1800" dirty="0">
                <a:latin typeface="Garamond" panose="02020404030301010803" pitchFamily="18" charset="0"/>
              </a:rPr>
              <a:t>.</a:t>
            </a:r>
            <a:endParaRPr lang="en-US" sz="1800" dirty="0">
              <a:latin typeface="Garamond" panose="02020404030301010803" pitchFamily="18" charset="0"/>
              <a:ea typeface="Open Sans" panose="020B0606030504020204" pitchFamily="34" charset="0"/>
              <a:cs typeface="Open Sans" panose="020B0606030504020204" pitchFamily="34" charset="0"/>
            </a:endParaRPr>
          </a:p>
        </p:txBody>
      </p:sp>
      <p:pic>
        <p:nvPicPr>
          <p:cNvPr id="19" name="Picture 18" descr="A small yellow flower in a pot&#10;&#10;AI-generated content may be incorrect.">
            <a:extLst>
              <a:ext uri="{FF2B5EF4-FFF2-40B4-BE49-F238E27FC236}">
                <a16:creationId xmlns:a16="http://schemas.microsoft.com/office/drawing/2014/main" id="{2962832E-8169-C80B-342A-C30E534E46A3}"/>
              </a:ext>
            </a:extLst>
          </p:cNvPr>
          <p:cNvPicPr>
            <a:picLocks noChangeAspect="1"/>
          </p:cNvPicPr>
          <p:nvPr/>
        </p:nvPicPr>
        <p:blipFill>
          <a:blip r:embed="rId14">
            <a:extLst>
              <a:ext uri="{28A0092B-C50C-407E-A947-70E740481C1C}">
                <a14:useLocalDpi xmlns:a14="http://schemas.microsoft.com/office/drawing/2010/main" val="0"/>
              </a:ext>
            </a:extLst>
          </a:blip>
          <a:srcRect l="31933" t="13618" r="27464" b="27641"/>
          <a:stretch>
            <a:fillRect/>
          </a:stretch>
        </p:blipFill>
        <p:spPr>
          <a:xfrm>
            <a:off x="28578493" y="17523831"/>
            <a:ext cx="3045839" cy="2918621"/>
          </a:xfrm>
          <a:prstGeom prst="rect">
            <a:avLst/>
          </a:prstGeom>
        </p:spPr>
      </p:pic>
      <p:pic>
        <p:nvPicPr>
          <p:cNvPr id="22" name="Picture 21" descr="A close-up of a plant&#10;&#10;AI-generated content may be incorrect.">
            <a:extLst>
              <a:ext uri="{FF2B5EF4-FFF2-40B4-BE49-F238E27FC236}">
                <a16:creationId xmlns:a16="http://schemas.microsoft.com/office/drawing/2014/main" id="{98808AF7-8222-C6E1-4C41-8C0226703083}"/>
              </a:ext>
            </a:extLst>
          </p:cNvPr>
          <p:cNvPicPr>
            <a:picLocks noChangeAspect="1"/>
          </p:cNvPicPr>
          <p:nvPr/>
        </p:nvPicPr>
        <p:blipFill>
          <a:blip r:embed="rId15">
            <a:extLst>
              <a:ext uri="{28A0092B-C50C-407E-A947-70E740481C1C}">
                <a14:useLocalDpi xmlns:a14="http://schemas.microsoft.com/office/drawing/2010/main" val="0"/>
              </a:ext>
            </a:extLst>
          </a:blip>
          <a:srcRect l="13347" r="17746"/>
          <a:stretch>
            <a:fillRect/>
          </a:stretch>
        </p:blipFill>
        <p:spPr>
          <a:xfrm>
            <a:off x="25587132" y="17523832"/>
            <a:ext cx="3016747" cy="2918621"/>
          </a:xfrm>
          <a:prstGeom prst="rect">
            <a:avLst/>
          </a:prstGeom>
        </p:spPr>
      </p:pic>
      <p:sp>
        <p:nvSpPr>
          <p:cNvPr id="23" name="Rectangle 10">
            <a:extLst>
              <a:ext uri="{FF2B5EF4-FFF2-40B4-BE49-F238E27FC236}">
                <a16:creationId xmlns:a16="http://schemas.microsoft.com/office/drawing/2014/main" id="{220C3CB3-6CDA-A6B7-C382-BB124D034B97}"/>
              </a:ext>
            </a:extLst>
          </p:cNvPr>
          <p:cNvSpPr>
            <a:spLocks noChangeArrowheads="1"/>
          </p:cNvSpPr>
          <p:nvPr/>
        </p:nvSpPr>
        <p:spPr bwMode="auto">
          <a:xfrm>
            <a:off x="299296" y="13107413"/>
            <a:ext cx="7781066"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Objective</a:t>
            </a:r>
          </a:p>
        </p:txBody>
      </p:sp>
      <p:sp>
        <p:nvSpPr>
          <p:cNvPr id="24" name="Rectangle 10">
            <a:extLst>
              <a:ext uri="{FF2B5EF4-FFF2-40B4-BE49-F238E27FC236}">
                <a16:creationId xmlns:a16="http://schemas.microsoft.com/office/drawing/2014/main" id="{4020F6BF-61CB-9A03-F3D4-AB4D4188259B}"/>
              </a:ext>
            </a:extLst>
          </p:cNvPr>
          <p:cNvSpPr>
            <a:spLocks noChangeArrowheads="1"/>
          </p:cNvSpPr>
          <p:nvPr/>
        </p:nvSpPr>
        <p:spPr bwMode="auto">
          <a:xfrm>
            <a:off x="299296" y="15885852"/>
            <a:ext cx="7781066"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Methods</a:t>
            </a:r>
          </a:p>
        </p:txBody>
      </p:sp>
      <p:sp>
        <p:nvSpPr>
          <p:cNvPr id="25" name="Rectangle 10">
            <a:extLst>
              <a:ext uri="{FF2B5EF4-FFF2-40B4-BE49-F238E27FC236}">
                <a16:creationId xmlns:a16="http://schemas.microsoft.com/office/drawing/2014/main" id="{2A93D7FC-7DCA-344E-3458-EB69D483F454}"/>
              </a:ext>
            </a:extLst>
          </p:cNvPr>
          <p:cNvSpPr>
            <a:spLocks noChangeArrowheads="1"/>
          </p:cNvSpPr>
          <p:nvPr/>
        </p:nvSpPr>
        <p:spPr bwMode="auto">
          <a:xfrm>
            <a:off x="25077218" y="4916825"/>
            <a:ext cx="7418797"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Conclusions</a:t>
            </a:r>
          </a:p>
        </p:txBody>
      </p:sp>
      <p:sp>
        <p:nvSpPr>
          <p:cNvPr id="26" name="Rectangle 10">
            <a:extLst>
              <a:ext uri="{FF2B5EF4-FFF2-40B4-BE49-F238E27FC236}">
                <a16:creationId xmlns:a16="http://schemas.microsoft.com/office/drawing/2014/main" id="{F01351EF-18CE-E45C-1DC2-ABBB87B4DE35}"/>
              </a:ext>
            </a:extLst>
          </p:cNvPr>
          <p:cNvSpPr>
            <a:spLocks noChangeArrowheads="1"/>
          </p:cNvSpPr>
          <p:nvPr/>
        </p:nvSpPr>
        <p:spPr bwMode="auto">
          <a:xfrm>
            <a:off x="25077218" y="13646776"/>
            <a:ext cx="7418797"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Conservation Recommendations</a:t>
            </a:r>
          </a:p>
        </p:txBody>
      </p:sp>
      <p:sp>
        <p:nvSpPr>
          <p:cNvPr id="27" name="Rectangle 10">
            <a:extLst>
              <a:ext uri="{FF2B5EF4-FFF2-40B4-BE49-F238E27FC236}">
                <a16:creationId xmlns:a16="http://schemas.microsoft.com/office/drawing/2014/main" id="{1643BE68-81B9-72BE-B743-D60C41B5567D}"/>
              </a:ext>
            </a:extLst>
          </p:cNvPr>
          <p:cNvSpPr>
            <a:spLocks noChangeArrowheads="1"/>
          </p:cNvSpPr>
          <p:nvPr/>
        </p:nvSpPr>
        <p:spPr bwMode="auto">
          <a:xfrm>
            <a:off x="8931403" y="4920718"/>
            <a:ext cx="15422857" cy="582201"/>
          </a:xfrm>
          <a:prstGeom prst="rect">
            <a:avLst/>
          </a:prstGeom>
          <a:solidFill>
            <a:srgbClr val="4A733E"/>
          </a:solidFill>
          <a:ln w="12700">
            <a:noFill/>
            <a:miter lim="800000"/>
          </a:ln>
        </p:spPr>
        <p:txBody>
          <a:bodyPr wrap="none" lIns="182880" tIns="48768" rIns="182880" bIns="45709" anchor="ctr" anchorCtr="0"/>
          <a:lstStyle>
            <a:defPPr>
              <a:defRPr kern="1200"/>
            </a:defPPr>
          </a:lstStyle>
          <a:p>
            <a:pPr defTabSz="3135215">
              <a:defRPr/>
            </a:pPr>
            <a:r>
              <a:rPr lang="en-US" sz="3600" b="1" dirty="0">
                <a:solidFill>
                  <a:schemeClr val="bg1"/>
                </a:solidFill>
                <a:latin typeface="Helvetica" pitchFamily="2" charset="0"/>
              </a:rPr>
              <a:t>Results</a:t>
            </a:r>
          </a:p>
        </p:txBody>
      </p:sp>
      <p:sp>
        <p:nvSpPr>
          <p:cNvPr id="28" name="TextBox 27">
            <a:extLst>
              <a:ext uri="{FF2B5EF4-FFF2-40B4-BE49-F238E27FC236}">
                <a16:creationId xmlns:a16="http://schemas.microsoft.com/office/drawing/2014/main" id="{8321BFC2-1AA0-56CF-A6E5-FB2F50A22431}"/>
              </a:ext>
            </a:extLst>
          </p:cNvPr>
          <p:cNvSpPr txBox="1"/>
          <p:nvPr/>
        </p:nvSpPr>
        <p:spPr>
          <a:xfrm>
            <a:off x="25748606" y="20563170"/>
            <a:ext cx="5710545" cy="861774"/>
          </a:xfrm>
          <a:prstGeom prst="rect">
            <a:avLst/>
          </a:prstGeom>
          <a:noFill/>
        </p:spPr>
        <p:txBody>
          <a:bodyPr wrap="square" rtlCol="0">
            <a:spAutoFit/>
          </a:bodyPr>
          <a:lstStyle>
            <a:defPPr>
              <a:defRPr kern="1200"/>
            </a:defPPr>
          </a:lstStyle>
          <a:p>
            <a:r>
              <a:rPr lang="en-US" sz="2500" u="sng" dirty="0">
                <a:latin typeface="Garamond" panose="02020404030301010803" pitchFamily="18" charset="0"/>
                <a:ea typeface="Open Sans" panose="020B0606030504020204" pitchFamily="34" charset="0"/>
                <a:cs typeface="Open Sans" panose="020B0606030504020204" pitchFamily="34" charset="0"/>
              </a:rPr>
              <a:t>Contact info</a:t>
            </a:r>
            <a:r>
              <a:rPr lang="en-US" sz="2500" dirty="0">
                <a:latin typeface="Garamond" panose="02020404030301010803" pitchFamily="18" charset="0"/>
                <a:ea typeface="Open Sans" panose="020B0606030504020204" pitchFamily="34" charset="0"/>
                <a:cs typeface="Open Sans" panose="020B0606030504020204" pitchFamily="34" charset="0"/>
              </a:rPr>
              <a:t>: megangconnor0@gmail.com</a:t>
            </a:r>
          </a:p>
          <a:p>
            <a:r>
              <a:rPr lang="en-US" sz="2500" dirty="0">
                <a:latin typeface="Garamond" panose="02020404030301010803" pitchFamily="18" charset="0"/>
                <a:ea typeface="Open Sans" panose="020B0606030504020204" pitchFamily="34" charset="0"/>
                <a:cs typeface="Open Sans" panose="020B0606030504020204" pitchFamily="34" charset="0"/>
              </a:rPr>
              <a:t>+1 (201) 704-7343</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concentrativechartreuse|08-2022"/>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2116</TotalTime>
  <Words>728</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Helvetica</vt:lpstr>
      <vt:lpstr>Gill Sans</vt:lpstr>
      <vt:lpstr>Garamond</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Megan Connor1</cp:lastModifiedBy>
  <cp:revision>55</cp:revision>
  <dcterms:modified xsi:type="dcterms:W3CDTF">2025-08-05T17:19:54Z</dcterms:modified>
  <cp:category>science research poster</cp:category>
</cp:coreProperties>
</file>